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Lst>
  <p:notesMasterIdLst>
    <p:notesMasterId r:id="rId62"/>
  </p:notesMasterIdLst>
  <p:sldIdLst>
    <p:sldId id="256" r:id="rId6"/>
    <p:sldId id="584" r:id="rId7"/>
    <p:sldId id="603" r:id="rId8"/>
    <p:sldId id="604" r:id="rId9"/>
    <p:sldId id="585" r:id="rId10"/>
    <p:sldId id="586" r:id="rId11"/>
    <p:sldId id="587" r:id="rId12"/>
    <p:sldId id="605" r:id="rId13"/>
    <p:sldId id="634" r:id="rId14"/>
    <p:sldId id="606" r:id="rId15"/>
    <p:sldId id="609" r:id="rId16"/>
    <p:sldId id="610" r:id="rId17"/>
    <p:sldId id="611" r:id="rId18"/>
    <p:sldId id="612" r:id="rId19"/>
    <p:sldId id="613" r:id="rId20"/>
    <p:sldId id="614" r:id="rId21"/>
    <p:sldId id="615" r:id="rId22"/>
    <p:sldId id="635" r:id="rId23"/>
    <p:sldId id="616" r:id="rId24"/>
    <p:sldId id="617" r:id="rId25"/>
    <p:sldId id="618" r:id="rId26"/>
    <p:sldId id="636" r:id="rId27"/>
    <p:sldId id="637" r:id="rId28"/>
    <p:sldId id="619" r:id="rId29"/>
    <p:sldId id="620" r:id="rId30"/>
    <p:sldId id="638" r:id="rId31"/>
    <p:sldId id="621" r:id="rId32"/>
    <p:sldId id="639" r:id="rId33"/>
    <p:sldId id="622" r:id="rId34"/>
    <p:sldId id="623" r:id="rId35"/>
    <p:sldId id="624" r:id="rId36"/>
    <p:sldId id="640" r:id="rId37"/>
    <p:sldId id="625" r:id="rId38"/>
    <p:sldId id="641" r:id="rId39"/>
    <p:sldId id="642" r:id="rId40"/>
    <p:sldId id="643" r:id="rId41"/>
    <p:sldId id="644" r:id="rId42"/>
    <p:sldId id="589" r:id="rId43"/>
    <p:sldId id="626" r:id="rId44"/>
    <p:sldId id="645" r:id="rId45"/>
    <p:sldId id="590" r:id="rId46"/>
    <p:sldId id="591" r:id="rId47"/>
    <p:sldId id="646" r:id="rId48"/>
    <p:sldId id="583" r:id="rId49"/>
    <p:sldId id="630" r:id="rId50"/>
    <p:sldId id="629" r:id="rId51"/>
    <p:sldId id="647" r:id="rId52"/>
    <p:sldId id="648" r:id="rId53"/>
    <p:sldId id="649" r:id="rId54"/>
    <p:sldId id="650" r:id="rId55"/>
    <p:sldId id="651" r:id="rId56"/>
    <p:sldId id="652" r:id="rId57"/>
    <p:sldId id="653" r:id="rId58"/>
    <p:sldId id="654" r:id="rId59"/>
    <p:sldId id="655" r:id="rId60"/>
    <p:sldId id="656"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256"/>
            <p14:sldId id="584"/>
            <p14:sldId id="603"/>
            <p14:sldId id="604"/>
            <p14:sldId id="585"/>
            <p14:sldId id="586"/>
            <p14:sldId id="587"/>
            <p14:sldId id="605"/>
            <p14:sldId id="634"/>
            <p14:sldId id="606"/>
            <p14:sldId id="609"/>
            <p14:sldId id="610"/>
            <p14:sldId id="611"/>
            <p14:sldId id="612"/>
            <p14:sldId id="613"/>
            <p14:sldId id="614"/>
            <p14:sldId id="615"/>
            <p14:sldId id="635"/>
            <p14:sldId id="616"/>
            <p14:sldId id="617"/>
            <p14:sldId id="618"/>
            <p14:sldId id="636"/>
            <p14:sldId id="637"/>
            <p14:sldId id="619"/>
            <p14:sldId id="620"/>
            <p14:sldId id="638"/>
            <p14:sldId id="621"/>
            <p14:sldId id="639"/>
            <p14:sldId id="622"/>
            <p14:sldId id="623"/>
            <p14:sldId id="624"/>
            <p14:sldId id="640"/>
            <p14:sldId id="625"/>
            <p14:sldId id="641"/>
            <p14:sldId id="642"/>
            <p14:sldId id="643"/>
            <p14:sldId id="644"/>
            <p14:sldId id="589"/>
            <p14:sldId id="626"/>
            <p14:sldId id="645"/>
            <p14:sldId id="590"/>
            <p14:sldId id="591"/>
            <p14:sldId id="646"/>
            <p14:sldId id="583"/>
          </p14:sldIdLst>
        </p14:section>
        <p14:section name="Appendix: Image Descriptions for Unsighted Students" id="{816926E6-64E0-4030-82C6-A73EFD68FD97}">
          <p14:sldIdLst>
            <p14:sldId id="630"/>
            <p14:sldId id="629"/>
            <p14:sldId id="647"/>
            <p14:sldId id="648"/>
            <p14:sldId id="649"/>
            <p14:sldId id="650"/>
            <p14:sldId id="651"/>
            <p14:sldId id="652"/>
            <p14:sldId id="653"/>
            <p14:sldId id="654"/>
            <p14:sldId id="655"/>
            <p14:sldId id="656"/>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4CCCC"/>
    <a:srgbClr val="E21A23"/>
    <a:srgbClr val="FAE7E8"/>
    <a:srgbClr val="F3FBFE"/>
    <a:srgbClr val="D7F0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6" autoAdjust="0"/>
    <p:restoredTop sz="95706" autoAdjust="0"/>
  </p:normalViewPr>
  <p:slideViewPr>
    <p:cSldViewPr snapToGrid="0" showGuides="1">
      <p:cViewPr varScale="1">
        <p:scale>
          <a:sx n="67" d="100"/>
          <a:sy n="67" d="100"/>
        </p:scale>
        <p:origin x="1196" y="44"/>
      </p:cViewPr>
      <p:guideLst>
        <p:guide pos="3264"/>
        <p:guide orient="horz" pos="2256"/>
        <p:guide pos="5640"/>
      </p:guideLst>
    </p:cSldViewPr>
  </p:slideViewPr>
  <p:outlineViewPr>
    <p:cViewPr>
      <p:scale>
        <a:sx n="33" d="100"/>
        <a:sy n="33" d="100"/>
      </p:scale>
      <p:origin x="0" y="-32526"/>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DDF0C-BE06-47B4-B38D-B3322A14E433}" type="datetimeFigureOut">
              <a:rPr lang="en-IN" smtClean="0"/>
              <a:t>06-09-2020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5EADA-F183-42BA-8DF4-67B6F2BBA3CC}" type="slidenum">
              <a:rPr lang="en-IN" smtClean="0"/>
              <a:t>‹#›</a:t>
            </a:fld>
            <a:endParaRPr lang="en-IN"/>
          </a:p>
        </p:txBody>
      </p:sp>
    </p:spTree>
    <p:extLst>
      <p:ext uri="{BB962C8B-B14F-4D97-AF65-F5344CB8AC3E}">
        <p14:creationId xmlns:p14="http://schemas.microsoft.com/office/powerpoint/2010/main" val="113108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lumMod val="50000"/>
                    <a:lumOff val="50000"/>
                  </a:schemeClr>
                </a:solidFill>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568180"/>
            <a:ext cx="8458200" cy="109728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59650"/>
            <a:ext cx="8458200" cy="109728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151120"/>
            <a:ext cx="8458200" cy="10972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6"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7"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143032"/>
            <a:ext cx="8458200" cy="64008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009354"/>
            <a:ext cx="8458200" cy="64008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875676"/>
            <a:ext cx="8458200" cy="640080"/>
          </a:xfrm>
        </p:spPr>
        <p:txBody>
          <a:bodyPr>
            <a:noAutofit/>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741998"/>
            <a:ext cx="8458200" cy="640080"/>
          </a:xfrm>
        </p:spPr>
        <p:txBody>
          <a:bodyPr>
            <a:noAutofit/>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608320"/>
            <a:ext cx="845820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6"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7"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381995784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5720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1920778"/>
            <a:ext cx="8458200" cy="4572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4846"/>
            <a:ext cx="8458200" cy="45720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208914"/>
            <a:ext cx="8458200" cy="457200"/>
          </a:xfrm>
        </p:spPr>
        <p:txBody>
          <a:bodyPr>
            <a:noAutofit/>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52982"/>
            <a:ext cx="8458200" cy="457200"/>
          </a:xfrm>
        </p:spPr>
        <p:txBody>
          <a:bodyPr>
            <a:noAutofit/>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4497050"/>
            <a:ext cx="8458200" cy="45720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2" name="Content Placeholder 6">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41118"/>
            <a:ext cx="8458200" cy="45720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4" name="Content Placeholder 6">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342900" y="5791200"/>
            <a:ext cx="8458200" cy="45720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20"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21"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176806564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023360" cy="64008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77740" y="1276710"/>
            <a:ext cx="4023360" cy="64008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43032"/>
            <a:ext cx="4023360" cy="64008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777740" y="2143032"/>
            <a:ext cx="4023360" cy="640080"/>
          </a:xfrm>
        </p:spPr>
        <p:txBody>
          <a:bodyPr>
            <a:noAutofit/>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009354"/>
            <a:ext cx="4023360" cy="640080"/>
          </a:xfrm>
        </p:spPr>
        <p:txBody>
          <a:bodyPr>
            <a:noAutofit/>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777740" y="3009354"/>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2" name="Content Placeholder 6">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75676"/>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4" name="Content Placeholder 6">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777740" y="3875676"/>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6" name="Content Placeholder 6">
            <a:extLst>
              <a:ext uri="{FF2B5EF4-FFF2-40B4-BE49-F238E27FC236}">
                <a16:creationId xmlns:a16="http://schemas.microsoft.com/office/drawing/2014/main" id="{8B728CCD-2639-461B-9841-57505AC13467}"/>
              </a:ext>
            </a:extLst>
          </p:cNvPr>
          <p:cNvSpPr>
            <a:spLocks noGrp="1"/>
          </p:cNvSpPr>
          <p:nvPr>
            <p:ph sz="quarter" idx="21" hasCustomPrompt="1"/>
          </p:nvPr>
        </p:nvSpPr>
        <p:spPr>
          <a:xfrm>
            <a:off x="342900" y="4741998"/>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7" name="Content Placeholder 6">
            <a:extLst>
              <a:ext uri="{FF2B5EF4-FFF2-40B4-BE49-F238E27FC236}">
                <a16:creationId xmlns:a16="http://schemas.microsoft.com/office/drawing/2014/main" id="{8B728CCD-2639-461B-9841-57505AC13467}"/>
              </a:ext>
            </a:extLst>
          </p:cNvPr>
          <p:cNvSpPr>
            <a:spLocks noGrp="1"/>
          </p:cNvSpPr>
          <p:nvPr>
            <p:ph sz="quarter" idx="22" hasCustomPrompt="1"/>
          </p:nvPr>
        </p:nvSpPr>
        <p:spPr>
          <a:xfrm>
            <a:off x="4777740" y="4741998"/>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8" name="Content Placeholder 6">
            <a:extLst>
              <a:ext uri="{FF2B5EF4-FFF2-40B4-BE49-F238E27FC236}">
                <a16:creationId xmlns:a16="http://schemas.microsoft.com/office/drawing/2014/main" id="{8B728CCD-2639-461B-9841-57505AC13467}"/>
              </a:ext>
            </a:extLst>
          </p:cNvPr>
          <p:cNvSpPr>
            <a:spLocks noGrp="1"/>
          </p:cNvSpPr>
          <p:nvPr>
            <p:ph sz="quarter" idx="23" hasCustomPrompt="1"/>
          </p:nvPr>
        </p:nvSpPr>
        <p:spPr>
          <a:xfrm>
            <a:off x="342900" y="5608320"/>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9" name="Content Placeholder 6">
            <a:extLst>
              <a:ext uri="{FF2B5EF4-FFF2-40B4-BE49-F238E27FC236}">
                <a16:creationId xmlns:a16="http://schemas.microsoft.com/office/drawing/2014/main" id="{8B728CCD-2639-461B-9841-57505AC13467}"/>
              </a:ext>
            </a:extLst>
          </p:cNvPr>
          <p:cNvSpPr>
            <a:spLocks noGrp="1"/>
          </p:cNvSpPr>
          <p:nvPr>
            <p:ph sz="quarter" idx="24" hasCustomPrompt="1"/>
          </p:nvPr>
        </p:nvSpPr>
        <p:spPr>
          <a:xfrm>
            <a:off x="4777740" y="5608320"/>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24"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25"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17323345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lnSpc>
                <a:spcPct val="100000"/>
              </a:lnSpc>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023360" cy="4572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77740" y="1276710"/>
            <a:ext cx="4023360" cy="4572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21637"/>
            <a:ext cx="4023360" cy="4572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777740" y="1921637"/>
            <a:ext cx="4023360" cy="4572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66564"/>
            <a:ext cx="4023360" cy="4572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777740" y="2566564"/>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4" name="Content Placeholder 6">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211491"/>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6" name="Content Placeholder 6">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777740" y="3211491"/>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7" name="Content Placeholder 6">
            <a:extLst>
              <a:ext uri="{FF2B5EF4-FFF2-40B4-BE49-F238E27FC236}">
                <a16:creationId xmlns:a16="http://schemas.microsoft.com/office/drawing/2014/main" id="{8B728CCD-2639-461B-9841-57505AC13467}"/>
              </a:ext>
            </a:extLst>
          </p:cNvPr>
          <p:cNvSpPr>
            <a:spLocks noGrp="1"/>
          </p:cNvSpPr>
          <p:nvPr>
            <p:ph sz="quarter" idx="21" hasCustomPrompt="1"/>
          </p:nvPr>
        </p:nvSpPr>
        <p:spPr>
          <a:xfrm>
            <a:off x="342900" y="3856418"/>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8" name="Content Placeholder 6">
            <a:extLst>
              <a:ext uri="{FF2B5EF4-FFF2-40B4-BE49-F238E27FC236}">
                <a16:creationId xmlns:a16="http://schemas.microsoft.com/office/drawing/2014/main" id="{8B728CCD-2639-461B-9841-57505AC13467}"/>
              </a:ext>
            </a:extLst>
          </p:cNvPr>
          <p:cNvSpPr>
            <a:spLocks noGrp="1"/>
          </p:cNvSpPr>
          <p:nvPr>
            <p:ph sz="quarter" idx="22" hasCustomPrompt="1"/>
          </p:nvPr>
        </p:nvSpPr>
        <p:spPr>
          <a:xfrm>
            <a:off x="4777740" y="3856418"/>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9" name="Content Placeholder 6">
            <a:extLst>
              <a:ext uri="{FF2B5EF4-FFF2-40B4-BE49-F238E27FC236}">
                <a16:creationId xmlns:a16="http://schemas.microsoft.com/office/drawing/2014/main" id="{8B728CCD-2639-461B-9841-57505AC13467}"/>
              </a:ext>
            </a:extLst>
          </p:cNvPr>
          <p:cNvSpPr>
            <a:spLocks noGrp="1"/>
          </p:cNvSpPr>
          <p:nvPr>
            <p:ph sz="quarter" idx="23" hasCustomPrompt="1"/>
          </p:nvPr>
        </p:nvSpPr>
        <p:spPr>
          <a:xfrm>
            <a:off x="342900" y="4501345"/>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0" name="Content Placeholder 6">
            <a:extLst>
              <a:ext uri="{FF2B5EF4-FFF2-40B4-BE49-F238E27FC236}">
                <a16:creationId xmlns:a16="http://schemas.microsoft.com/office/drawing/2014/main" id="{8B728CCD-2639-461B-9841-57505AC13467}"/>
              </a:ext>
            </a:extLst>
          </p:cNvPr>
          <p:cNvSpPr>
            <a:spLocks noGrp="1"/>
          </p:cNvSpPr>
          <p:nvPr>
            <p:ph sz="quarter" idx="24" hasCustomPrompt="1"/>
          </p:nvPr>
        </p:nvSpPr>
        <p:spPr>
          <a:xfrm>
            <a:off x="4777740" y="4501345"/>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1" name="Content Placeholder 6">
            <a:extLst>
              <a:ext uri="{FF2B5EF4-FFF2-40B4-BE49-F238E27FC236}">
                <a16:creationId xmlns:a16="http://schemas.microsoft.com/office/drawing/2014/main" id="{8B728CCD-2639-461B-9841-57505AC13467}"/>
              </a:ext>
            </a:extLst>
          </p:cNvPr>
          <p:cNvSpPr>
            <a:spLocks noGrp="1"/>
          </p:cNvSpPr>
          <p:nvPr>
            <p:ph sz="quarter" idx="25" hasCustomPrompt="1"/>
          </p:nvPr>
        </p:nvSpPr>
        <p:spPr>
          <a:xfrm>
            <a:off x="342900" y="5146272"/>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2" name="Content Placeholder 6">
            <a:extLst>
              <a:ext uri="{FF2B5EF4-FFF2-40B4-BE49-F238E27FC236}">
                <a16:creationId xmlns:a16="http://schemas.microsoft.com/office/drawing/2014/main" id="{8B728CCD-2639-461B-9841-57505AC13467}"/>
              </a:ext>
            </a:extLst>
          </p:cNvPr>
          <p:cNvSpPr>
            <a:spLocks noGrp="1"/>
          </p:cNvSpPr>
          <p:nvPr>
            <p:ph sz="quarter" idx="26" hasCustomPrompt="1"/>
          </p:nvPr>
        </p:nvSpPr>
        <p:spPr>
          <a:xfrm>
            <a:off x="4777740" y="5146272"/>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3" name="Content Placeholder 6">
            <a:extLst>
              <a:ext uri="{FF2B5EF4-FFF2-40B4-BE49-F238E27FC236}">
                <a16:creationId xmlns:a16="http://schemas.microsoft.com/office/drawing/2014/main" id="{8B728CCD-2639-461B-9841-57505AC13467}"/>
              </a:ext>
            </a:extLst>
          </p:cNvPr>
          <p:cNvSpPr>
            <a:spLocks noGrp="1"/>
          </p:cNvSpPr>
          <p:nvPr>
            <p:ph sz="quarter" idx="27" hasCustomPrompt="1"/>
          </p:nvPr>
        </p:nvSpPr>
        <p:spPr>
          <a:xfrm>
            <a:off x="342900" y="5791200"/>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4" name="Content Placeholder 6">
            <a:extLst>
              <a:ext uri="{FF2B5EF4-FFF2-40B4-BE49-F238E27FC236}">
                <a16:creationId xmlns:a16="http://schemas.microsoft.com/office/drawing/2014/main" id="{8B728CCD-2639-461B-9841-57505AC13467}"/>
              </a:ext>
            </a:extLst>
          </p:cNvPr>
          <p:cNvSpPr>
            <a:spLocks noGrp="1"/>
          </p:cNvSpPr>
          <p:nvPr>
            <p:ph sz="quarter" idx="28" hasCustomPrompt="1"/>
          </p:nvPr>
        </p:nvSpPr>
        <p:spPr>
          <a:xfrm>
            <a:off x="4777740" y="5791200"/>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2"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26"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993234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44366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8" y="2366309"/>
            <a:ext cx="7955280" cy="526936"/>
          </a:xfrm>
          <a:prstGeom prst="rect">
            <a:avLst/>
          </a:prstGeom>
        </p:spPr>
        <p:txBody>
          <a:bodyPr anchor="ctr">
            <a:normAutofit/>
          </a:bodyPr>
          <a:lstStyle>
            <a:lvl1pPr>
              <a:defRPr sz="2400">
                <a:latin typeface="+mj-lt"/>
              </a:defRPr>
            </a:lvl1pPr>
          </a:lstStyle>
          <a:p>
            <a:r>
              <a:rPr lang="en-US" dirty="0"/>
              <a:t>Accessibility Content: Text Alternatives for Images</a:t>
            </a:r>
          </a:p>
        </p:txBody>
      </p:sp>
    </p:spTree>
    <p:extLst>
      <p:ext uri="{BB962C8B-B14F-4D97-AF65-F5344CB8AC3E}">
        <p14:creationId xmlns:p14="http://schemas.microsoft.com/office/powerpoint/2010/main" val="369257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noAutofit/>
          </a:bodyPr>
          <a:lstStyle>
            <a:lvl1pPr>
              <a:defRPr>
                <a:latin typeface="+mj-lt"/>
              </a:defRPr>
            </a:lvl1p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noAutofit/>
          </a:bodyPr>
          <a:lstStyle>
            <a:lvl1pPr>
              <a:defRPr>
                <a:latin typeface="+mj-lt"/>
              </a:defRPr>
            </a:lvl1pPr>
            <a:lvl2pPr marL="344488" indent="-342900">
              <a:buFont typeface="Arial" panose="020B0604020202020204" pitchFamily="34" charset="0"/>
              <a:buChar char="•"/>
              <a:defRPr/>
            </a:lvl2pPr>
            <a:lvl3pPr>
              <a:defRPr>
                <a:latin typeface="+mj-lt"/>
              </a:defRPr>
            </a:lvl3pPr>
            <a:lvl4pPr>
              <a:defRPr>
                <a:latin typeface="+mj-lt"/>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lnSpc>
                <a:spcPct val="100000"/>
              </a:lnSpc>
              <a:defRPr sz="2400">
                <a:latin typeface="+mj-lt"/>
              </a:defRPr>
            </a:lvl1pPr>
          </a:lstStyle>
          <a:p>
            <a:r>
              <a:rPr lang="en-US" dirty="0"/>
              <a:t>Slide Title</a:t>
            </a:r>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atin typeface="+mj-lt"/>
              </a:defRPr>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atin typeface="+mj-lt"/>
              </a:defRPr>
            </a:lvl1pPr>
            <a:lvl2pPr>
              <a:defRPr>
                <a:latin typeface="+mj-lt"/>
              </a:defRPr>
            </a:lvl2pPr>
            <a:lvl3pPr>
              <a:defRPr>
                <a:latin typeface="+mj-lt"/>
              </a:defRPr>
            </a:lvl3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atin typeface="+mj-lt"/>
              </a:defRPr>
            </a:lvl1pPr>
          </a:lstStyle>
          <a:p>
            <a:pPr lvl="0" algn="ctr"/>
            <a:r>
              <a:rPr lang="en-US" dirty="0"/>
              <a:t>Return to parent-slide containing images.</a:t>
            </a:r>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lnSpc>
                <a:spcPct val="100000"/>
              </a:lnSpc>
              <a:defRPr sz="2400">
                <a:latin typeface="+mj-lt"/>
              </a:defRPr>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atin typeface="+mj-lt"/>
              </a:defRPr>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atin typeface="+mj-lt"/>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atin typeface="+mj-lt"/>
              </a:defRPr>
            </a:lvl1pPr>
            <a:lvl2pPr>
              <a:defRPr>
                <a:latin typeface="+mj-lt"/>
              </a:defRPr>
            </a:lvl2pPr>
            <a:lvl3pPr>
              <a:defRPr>
                <a:latin typeface="+mj-lt"/>
              </a:defRPr>
            </a:lvl3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atin typeface="+mj-lt"/>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atin typeface="+mj-lt"/>
              </a:defRPr>
            </a:lvl1pPr>
            <a:lvl2pPr>
              <a:defRPr>
                <a:latin typeface="+mj-lt"/>
              </a:defRPr>
            </a:lvl2pPr>
            <a:lvl3pPr>
              <a:defRPr>
                <a:latin typeface="+mj-lt"/>
              </a:defRPr>
            </a:lvl3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atin typeface="+mj-lt"/>
              </a:defRPr>
            </a:lvl1pPr>
          </a:lstStyle>
          <a:p>
            <a:pPr lvl="0" algn="ctr"/>
            <a:r>
              <a:rPr lang="en-US" dirty="0"/>
              <a:t>Return to parent-slide containing images.</a:t>
            </a:r>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03176"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p:ph type="ftr" sz="quarter" idx="11"/>
          </p:nvPr>
        </p:nvSpPr>
        <p:spPr>
          <a:xfrm>
            <a:off x="0" y="6487064"/>
            <a:ext cx="9144000" cy="370935"/>
          </a:xfrm>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dirty="0"/>
              <a:t>Click to edit Master title style</a:t>
            </a:r>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atin typeface="+mn-lt"/>
              </a:defRPr>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noAutofit/>
          </a:bodyPr>
          <a:lstStyle>
            <a:lvl1pPr>
              <a:defRPr>
                <a:latin typeface="+mn-lt"/>
              </a:defRPr>
            </a:lvl1pPr>
            <a:lvl2pPr>
              <a:defRPr>
                <a:latin typeface="+mn-lt"/>
              </a:defRPr>
            </a:lvl2pPr>
            <a:lvl3pPr>
              <a:defRPr>
                <a:latin typeface="+mn-lt"/>
              </a:defRPr>
            </a:lvl3pPr>
          </a:lstStyle>
          <a:p>
            <a:pPr lvl="0"/>
            <a:r>
              <a:rPr lang="en-US" dirty="0"/>
              <a:t>Slide Content</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atin typeface="+mn-lt"/>
              </a:defRPr>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latin typeface="+mn-lt"/>
              </a:defRPr>
            </a:lvl1pPr>
          </a:lstStyle>
          <a:p>
            <a:pPr lvl="0"/>
            <a:r>
              <a:rPr lang="en-US" dirty="0"/>
              <a:t>Insert Image Credit Here</a:t>
            </a:r>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360" userDrawn="1">
          <p15:clr>
            <a:srgbClr val="FBAE40"/>
          </p15:clr>
        </p15:guide>
        <p15:guide id="3" pos="264" userDrawn="1">
          <p15:clr>
            <a:srgbClr val="FBAE40"/>
          </p15:clr>
        </p15:guide>
        <p15:guide id="4"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atin typeface="+mn-lt"/>
              </a:defRPr>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noAutofit/>
          </a:bodyPr>
          <a:lstStyle>
            <a:lvl1pPr>
              <a:defRPr>
                <a:latin typeface="+mn-lt"/>
              </a:defRPr>
            </a:lvl1pPr>
            <a:lvl2pPr>
              <a:defRPr>
                <a:latin typeface="+mn-lt"/>
              </a:defRPr>
            </a:lvl2pPr>
            <a:lvl3pPr>
              <a:defRPr>
                <a:latin typeface="+mn-lt"/>
              </a:defRPr>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noAutofit/>
          </a:bodyPr>
          <a:lstStyle>
            <a:lvl1pPr>
              <a:defRPr>
                <a:latin typeface="+mn-lt"/>
              </a:defRPr>
            </a:lvl1pPr>
            <a:lvl2pPr>
              <a:defRPr>
                <a:latin typeface="+mn-lt"/>
              </a:defRPr>
            </a:lvl2pPr>
            <a:lvl3pPr>
              <a:defRPr>
                <a:latin typeface="+mn-lt"/>
              </a:defRPr>
            </a:lvl3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atin typeface="+mn-lt"/>
              </a:defRPr>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latin typeface="+mn-lt"/>
              </a:defRPr>
            </a:lvl1pPr>
          </a:lstStyle>
          <a:p>
            <a:pPr lvl="0"/>
            <a:r>
              <a:rPr lang="en-US" dirty="0"/>
              <a:t>Insert Image Credit Here</a:t>
            </a:r>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userDrawn="1">
          <p15:clr>
            <a:srgbClr val="FBAE40"/>
          </p15:clr>
        </p15:guide>
        <p15:guide id="5" pos="38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0"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1"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r>
              <a:rPr lang="en-US"/>
              <a:t>Add long copyright</a:t>
            </a: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rPr>
              <a:t>© McGraw Hill</a:t>
            </a:r>
          </a:p>
        </p:txBody>
      </p:sp>
      <p:sp>
        <p:nvSpPr>
          <p:cNvPr id="9" name="Slide Number"/>
          <p:cNvSpPr txBox="1"/>
          <p:nvPr userDrawn="1"/>
        </p:nvSpPr>
        <p:spPr>
          <a:xfrm>
            <a:off x="8625636" y="6670335"/>
            <a:ext cx="356616" cy="164592"/>
          </a:xfrm>
          <a:prstGeom prst="rect">
            <a:avLst/>
          </a:prstGeom>
          <a:noFill/>
        </p:spPr>
        <p:txBody>
          <a:bodyPr wrap="square" lIns="45720" rIns="45720" rtlCol="0" anchor="ctr" anchorCtr="0">
            <a:noAutofit/>
          </a:bodyPr>
          <a:lstStyle/>
          <a:p>
            <a:pPr algn="r"/>
            <a:fld id="{960EEC4C-B90A-40FB-9378-A310753B0AE3}" type="slidenum">
              <a:rPr lang="en-US" sz="800" smtClean="0">
                <a:solidFill>
                  <a:srgbClr val="595959"/>
                </a:solidFill>
              </a:rPr>
              <a:pPr algn="r"/>
              <a:t>‹#›</a:t>
            </a:fld>
            <a:endParaRPr lang="en-US" sz="800" dirty="0">
              <a:solidFill>
                <a:srgbClr val="595959"/>
              </a:solidFill>
            </a:endParaRP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9" r:id="rId3"/>
    <p:sldLayoutId id="2147483695" r:id="rId4"/>
    <p:sldLayoutId id="2147483696" r:id="rId5"/>
    <p:sldLayoutId id="2147483697" r:id="rId6"/>
    <p:sldLayoutId id="2147483707" r:id="rId7"/>
    <p:sldLayoutId id="2147483704" r:id="rId8"/>
    <p:sldLayoutId id="2147483705" r:id="rId9"/>
    <p:sldLayoutId id="2147483706" r:id="rId10"/>
  </p:sldLayoutIdLst>
  <p:hf hdr="0" dt="0"/>
  <p:txStyles>
    <p:titleStyle>
      <a:lvl1pPr algn="l" defTabSz="914400" rtl="0" eaLnBrk="1" latinLnBrk="0" hangingPunct="1">
        <a:lnSpc>
          <a:spcPct val="90000"/>
        </a:lnSpc>
        <a:spcBef>
          <a:spcPct val="0"/>
        </a:spcBef>
        <a:buNone/>
        <a:defRPr sz="2400" b="1" kern="1200">
          <a:solidFill>
            <a:schemeClr val="tx2"/>
          </a:solidFill>
          <a:latin typeface="+mn-lt"/>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400" kern="1200">
          <a:solidFill>
            <a:schemeClr val="tx2"/>
          </a:solidFill>
          <a:latin typeface="+mn-lt"/>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400" kern="1200">
          <a:solidFill>
            <a:schemeClr val="tx2"/>
          </a:solidFill>
          <a:latin typeface="+mn-lt"/>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2000" kern="1200">
          <a:solidFill>
            <a:schemeClr val="tx2"/>
          </a:solidFill>
          <a:latin typeface="+mn-lt"/>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r>
              <a:rPr lang="en-US"/>
              <a:t>Add long copyright line here</a:t>
            </a:r>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latin typeface="+mj-lt"/>
              </a:rPr>
              <a:t>© McGraw Hill</a:t>
            </a:r>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Lst>
  <p:hf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kern="1200">
          <a:solidFill>
            <a:schemeClr val="tx2"/>
          </a:solidFill>
          <a:latin typeface="+mj-lt"/>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400" kern="1200">
          <a:solidFill>
            <a:schemeClr val="tx2"/>
          </a:solidFill>
          <a:latin typeface="+mj-lt"/>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j-lt"/>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j-lt"/>
            </a:endParaRPr>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noAutofit/>
          </a:bodyPr>
          <a:lstStyle/>
          <a:p>
            <a:r>
              <a:rPr lang="en-US" sz="800" b="0" dirty="0">
                <a:solidFill>
                  <a:schemeClr val="tx1">
                    <a:lumMod val="65000"/>
                    <a:lumOff val="35000"/>
                  </a:schemeClr>
                </a:solidFill>
                <a:latin typeface="+mj-lt"/>
              </a:rPr>
              <a:t>© McGraw Hill</a:t>
            </a:r>
          </a:p>
        </p:txBody>
      </p:sp>
      <p:sp>
        <p:nvSpPr>
          <p:cNvPr id="7" name="Slide Number"/>
          <p:cNvSpPr txBox="1"/>
          <p:nvPr userDrawn="1"/>
        </p:nvSpPr>
        <p:spPr>
          <a:xfrm>
            <a:off x="8625636" y="6670335"/>
            <a:ext cx="356616" cy="164592"/>
          </a:xfrm>
          <a:prstGeom prst="rect">
            <a:avLst/>
          </a:prstGeom>
          <a:noFill/>
        </p:spPr>
        <p:txBody>
          <a:bodyPr wrap="square" lIns="45720" rIns="45720" rtlCol="0" anchor="ctr" anchorCtr="0">
            <a:noAutofit/>
          </a:bodyPr>
          <a:lstStyle/>
          <a:p>
            <a:pPr algn="r"/>
            <a:fld id="{960EEC4C-B90A-40FB-9378-A310753B0AE3}" type="slidenum">
              <a:rPr lang="en-US" sz="800" smtClean="0">
                <a:solidFill>
                  <a:srgbClr val="595959"/>
                </a:solidFill>
                <a:latin typeface="+mj-lt"/>
              </a:rPr>
              <a:pPr algn="r"/>
              <a:t>‹#›</a:t>
            </a:fld>
            <a:endParaRPr lang="en-US" sz="800" dirty="0">
              <a:solidFill>
                <a:srgbClr val="595959"/>
              </a:solidFill>
              <a:latin typeface="+mj-lt"/>
            </a:endParaRP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j-lt"/>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j-lt"/>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j-lt"/>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slide" Target="slide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slide" Target="slide48.xml"/></Relationships>
</file>

<file path=ppt/slides/_rels/slide23.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slide" Target="slide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slide" Target="slide4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8.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3.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4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4C897A-4409-4F96-826A-7AE9F1281913}"/>
              </a:ext>
            </a:extLst>
          </p:cNvPr>
          <p:cNvSpPr>
            <a:spLocks noGrp="1"/>
          </p:cNvSpPr>
          <p:nvPr>
            <p:ph type="ctrTitle"/>
          </p:nvPr>
        </p:nvSpPr>
        <p:spPr/>
        <p:txBody>
          <a:bodyPr/>
          <a:lstStyle/>
          <a:p>
            <a:r>
              <a:rPr lang="en-US" dirty="0"/>
              <a:t>Chapter 6</a:t>
            </a:r>
          </a:p>
        </p:txBody>
      </p:sp>
      <p:sp>
        <p:nvSpPr>
          <p:cNvPr id="13" name="Subtitle 2">
            <a:extLst>
              <a:ext uri="{FF2B5EF4-FFF2-40B4-BE49-F238E27FC236}">
                <a16:creationId xmlns:a16="http://schemas.microsoft.com/office/drawing/2014/main" id="{39DC5F79-D657-4B2E-8FAB-C143E5618948}"/>
              </a:ext>
            </a:extLst>
          </p:cNvPr>
          <p:cNvSpPr>
            <a:spLocks noGrp="1"/>
          </p:cNvSpPr>
          <p:nvPr>
            <p:ph type="subTitle" idx="1"/>
          </p:nvPr>
        </p:nvSpPr>
        <p:spPr/>
        <p:txBody>
          <a:bodyPr/>
          <a:lstStyle/>
          <a:p>
            <a:r>
              <a:rPr lang="en-US" altLang="en-US" dirty="0">
                <a:latin typeface="+mj-lt"/>
                <a:ea typeface="Verdana" pitchFamily="34" charset="0"/>
                <a:cs typeface="Verdana" pitchFamily="34" charset="0"/>
              </a:rPr>
              <a:t>Deviance</a:t>
            </a:r>
          </a:p>
        </p:txBody>
      </p:sp>
      <p:sp>
        <p:nvSpPr>
          <p:cNvPr id="14" name="Text Placeholder 3">
            <a:extLst>
              <a:ext uri="{FF2B5EF4-FFF2-40B4-BE49-F238E27FC236}">
                <a16:creationId xmlns:a16="http://schemas.microsoft.com/office/drawing/2014/main" id="{A59F268B-4D44-410E-9686-AEB4FDBAB432}"/>
              </a:ext>
            </a:extLst>
          </p:cNvPr>
          <p:cNvSpPr>
            <a:spLocks noGrp="1"/>
          </p:cNvSpPr>
          <p:nvPr>
            <p:ph type="body" sz="quarter" idx="10"/>
          </p:nvPr>
        </p:nvSpPr>
        <p:spPr/>
        <p:txBody>
          <a:bodyPr/>
          <a:lstStyle/>
          <a:p>
            <a:pPr>
              <a:spcBef>
                <a:spcPts val="600"/>
              </a:spcBef>
            </a:pPr>
            <a:r>
              <a:rPr lang="en-US" sz="1600" u="sng" dirty="0">
                <a:latin typeface="+mj-lt"/>
                <a:ea typeface="Verdana" pitchFamily="34" charset="0"/>
                <a:cs typeface="Arial" panose="020B0604020202020204" pitchFamily="34" charset="0"/>
              </a:rPr>
              <a:t>SOC 2020 </a:t>
            </a:r>
          </a:p>
          <a:p>
            <a:pPr>
              <a:spcBef>
                <a:spcPts val="600"/>
              </a:spcBef>
            </a:pPr>
            <a:r>
              <a:rPr lang="en-US" dirty="0">
                <a:latin typeface="+mj-lt"/>
              </a:rPr>
              <a:t>Sixth Edition</a:t>
            </a:r>
          </a:p>
        </p:txBody>
      </p:sp>
      <p:pic>
        <p:nvPicPr>
          <p:cNvPr id="10" name="Picture 4">
            <a:extLst>
              <a:ext uri="{C183D7F6-B498-43B3-948B-1728B52AA6E4}">
                <adec:decorative xmlns:adec="http://schemas.microsoft.com/office/drawing/2017/decorative" val="1"/>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b="19732"/>
          <a:stretch/>
        </p:blipFill>
        <p:spPr bwMode="auto">
          <a:xfrm>
            <a:off x="4341392" y="2520500"/>
            <a:ext cx="4572000" cy="31205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a:extLst>
              <a:ext uri="{FF2B5EF4-FFF2-40B4-BE49-F238E27FC236}">
                <a16:creationId xmlns:a16="http://schemas.microsoft.com/office/drawing/2014/main" id="{5075BF32-B42F-470F-B1EE-DD2931D140AA}"/>
              </a:ext>
            </a:extLst>
          </p:cNvPr>
          <p:cNvSpPr>
            <a:spLocks noGrp="1"/>
          </p:cNvSpPr>
          <p:nvPr>
            <p:ph type="ftr" sz="quarter" idx="12"/>
          </p:nvPr>
        </p:nvSpPr>
        <p:spPr/>
        <p:txBody>
          <a:bodyPr/>
          <a:lstStyle/>
          <a:p>
            <a:pPr lvl="0"/>
            <a:r>
              <a:rPr lang="en-US"/>
              <a:t>© 2020 McGraw Hill. All rights reserved. Authorized only for instructor use in the classroom.</a:t>
            </a:r>
          </a:p>
          <a:p>
            <a:pPr lvl="0"/>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3028515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Deviance</a:t>
            </a:r>
            <a:endParaRPr lang="en-US" dirty="0"/>
          </a:p>
        </p:txBody>
      </p:sp>
      <p:sp>
        <p:nvSpPr>
          <p:cNvPr id="4" name="Content Placeholder 2"/>
          <p:cNvSpPr>
            <a:spLocks noGrp="1"/>
          </p:cNvSpPr>
          <p:nvPr>
            <p:ph sz="quarter" idx="11"/>
          </p:nvPr>
        </p:nvSpPr>
        <p:spPr/>
        <p:txBody>
          <a:bodyPr/>
          <a:lstStyle/>
          <a:p>
            <a:pPr>
              <a:spcBef>
                <a:spcPts val="800"/>
              </a:spcBef>
            </a:pPr>
            <a:r>
              <a:rPr lang="en-US" altLang="en-US" b="1" dirty="0"/>
              <a:t>Deviance: </a:t>
            </a:r>
            <a:r>
              <a:rPr lang="en-US" altLang="en-US" dirty="0"/>
              <a:t>behavior that violates standards of conduct or expectations of a group or society.</a:t>
            </a:r>
          </a:p>
          <a:p>
            <a:pPr>
              <a:spcBef>
                <a:spcPts val="800"/>
              </a:spcBef>
            </a:pPr>
            <a:r>
              <a:rPr lang="en-US" altLang="en-US" dirty="0"/>
              <a:t>We are all deviant from time to time, as we all violate common social norms in certain situations.</a:t>
            </a:r>
          </a:p>
          <a:p>
            <a:pPr>
              <a:spcBef>
                <a:spcPts val="800"/>
              </a:spcBef>
            </a:pPr>
            <a:r>
              <a:rPr lang="en-US" altLang="en-US" dirty="0"/>
              <a:t>As a society, we decide </a:t>
            </a:r>
            <a:r>
              <a:rPr lang="en-US" altLang="en-US" i="1" dirty="0"/>
              <a:t>how</a:t>
            </a:r>
            <a:r>
              <a:rPr lang="en-US" altLang="en-US" dirty="0"/>
              <a:t> deviant is </a:t>
            </a:r>
            <a:r>
              <a:rPr lang="en-US" altLang="en-US" i="1" dirty="0"/>
              <a:t>too</a:t>
            </a:r>
            <a:r>
              <a:rPr lang="en-US" altLang="en-US" dirty="0"/>
              <a:t> deviant.</a:t>
            </a:r>
          </a:p>
        </p:txBody>
      </p:sp>
    </p:spTree>
    <p:extLst>
      <p:ext uri="{BB962C8B-B14F-4D97-AF65-F5344CB8AC3E}">
        <p14:creationId xmlns:p14="http://schemas.microsoft.com/office/powerpoint/2010/main" val="193691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What Behavior Is Deviant?</a:t>
            </a:r>
            <a:endParaRPr lang="en-US" dirty="0"/>
          </a:p>
        </p:txBody>
      </p:sp>
      <p:sp>
        <p:nvSpPr>
          <p:cNvPr id="4" name="Content Placeholder 2"/>
          <p:cNvSpPr>
            <a:spLocks noGrp="1"/>
          </p:cNvSpPr>
          <p:nvPr>
            <p:ph sz="quarter" idx="11"/>
          </p:nvPr>
        </p:nvSpPr>
        <p:spPr>
          <a:xfrm>
            <a:off x="342900" y="1276709"/>
            <a:ext cx="8503920" cy="4971691"/>
          </a:xfrm>
        </p:spPr>
        <p:txBody>
          <a:bodyPr/>
          <a:lstStyle/>
          <a:p>
            <a:pPr>
              <a:spcBef>
                <a:spcPts val="1200"/>
              </a:spcBef>
            </a:pPr>
            <a:r>
              <a:rPr lang="en-US" altLang="en-US" dirty="0"/>
              <a:t>What is considered deviant depends on the context.</a:t>
            </a:r>
          </a:p>
          <a:p>
            <a:pPr lvl="1">
              <a:spcBef>
                <a:spcPts val="1200"/>
              </a:spcBef>
            </a:pPr>
            <a:r>
              <a:rPr lang="en-US" altLang="en-US" dirty="0"/>
              <a:t>Example: piracy and </a:t>
            </a:r>
            <a:r>
              <a:rPr lang="en-US" altLang="en-US" i="1" dirty="0"/>
              <a:t>Game of Thrones.</a:t>
            </a:r>
            <a:endParaRPr lang="en-US" altLang="en-US" dirty="0"/>
          </a:p>
          <a:p>
            <a:pPr>
              <a:spcBef>
                <a:spcPts val="1200"/>
              </a:spcBef>
            </a:pPr>
            <a:r>
              <a:rPr lang="en-US" altLang="en-US" dirty="0"/>
              <a:t>It is important to remember that social change occurs when people choose to act differently.</a:t>
            </a:r>
          </a:p>
          <a:p>
            <a:pPr>
              <a:spcBef>
                <a:spcPts val="1200"/>
              </a:spcBef>
            </a:pPr>
            <a:r>
              <a:rPr lang="en-US" altLang="en-US" dirty="0"/>
              <a:t>Change is often difficult to enact, however, because those with the greatest status have the capacity to define what is acceptable and what is deviant.</a:t>
            </a:r>
          </a:p>
        </p:txBody>
      </p:sp>
    </p:spTree>
    <p:extLst>
      <p:ext uri="{BB962C8B-B14F-4D97-AF65-F5344CB8AC3E}">
        <p14:creationId xmlns:p14="http://schemas.microsoft.com/office/powerpoint/2010/main" val="1684638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Deviance and Social Stigma</a:t>
            </a:r>
            <a:endParaRPr lang="en-US" dirty="0"/>
          </a:p>
        </p:txBody>
      </p:sp>
      <p:sp>
        <p:nvSpPr>
          <p:cNvPr id="4" name="Content Placeholder 2"/>
          <p:cNvSpPr>
            <a:spLocks noGrp="1"/>
          </p:cNvSpPr>
          <p:nvPr>
            <p:ph sz="quarter" idx="11"/>
          </p:nvPr>
        </p:nvSpPr>
        <p:spPr/>
        <p:txBody>
          <a:bodyPr/>
          <a:lstStyle/>
          <a:p>
            <a:pPr>
              <a:spcBef>
                <a:spcPts val="1200"/>
              </a:spcBef>
            </a:pPr>
            <a:r>
              <a:rPr lang="en-US" altLang="en-US" b="1" dirty="0"/>
              <a:t>Stigma:</a:t>
            </a:r>
            <a:r>
              <a:rPr lang="en-US" altLang="en-US" dirty="0"/>
              <a:t> labeling individuals or members of a group as less than whole persons due to some attribute that marks them as different in the eyes of others.</a:t>
            </a:r>
          </a:p>
          <a:p>
            <a:pPr>
              <a:spcBef>
                <a:spcPts val="1200"/>
              </a:spcBef>
            </a:pPr>
            <a:r>
              <a:rPr lang="en-US" altLang="en-US" dirty="0"/>
              <a:t>Stigmatization justifies discrimination, thereby acting as a form of social control.</a:t>
            </a:r>
          </a:p>
          <a:p>
            <a:pPr>
              <a:spcBef>
                <a:spcPts val="1200"/>
              </a:spcBef>
            </a:pPr>
            <a:r>
              <a:rPr lang="en-US" altLang="en-US" dirty="0"/>
              <a:t>People may be stigmatized for past behaviors.</a:t>
            </a:r>
          </a:p>
          <a:p>
            <a:pPr>
              <a:spcBef>
                <a:spcPts val="1200"/>
              </a:spcBef>
            </a:pPr>
            <a:r>
              <a:rPr lang="en-US" altLang="en-US" dirty="0"/>
              <a:t>A person need not be guilty of a crime to be stigmatized.</a:t>
            </a:r>
          </a:p>
        </p:txBody>
      </p:sp>
    </p:spTree>
    <p:extLst>
      <p:ext uri="{BB962C8B-B14F-4D97-AF65-F5344CB8AC3E}">
        <p14:creationId xmlns:p14="http://schemas.microsoft.com/office/powerpoint/2010/main" val="349440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5 Movies on Deviance</a:t>
            </a:r>
          </a:p>
        </p:txBody>
      </p:sp>
      <p:sp>
        <p:nvSpPr>
          <p:cNvPr id="4" name="Content Placeholder 2"/>
          <p:cNvSpPr>
            <a:spLocks noGrp="1"/>
          </p:cNvSpPr>
          <p:nvPr>
            <p:ph sz="quarter" idx="11"/>
          </p:nvPr>
        </p:nvSpPr>
        <p:spPr>
          <a:xfrm>
            <a:off x="342900" y="1276710"/>
            <a:ext cx="8458200" cy="4954274"/>
          </a:xfrm>
          <a:solidFill>
            <a:srgbClr val="F2F2F2"/>
          </a:solidFill>
        </p:spPr>
        <p:txBody>
          <a:bodyPr/>
          <a:lstStyle/>
          <a:p>
            <a:pPr>
              <a:spcBef>
                <a:spcPts val="300"/>
              </a:spcBef>
              <a:spcAft>
                <a:spcPts val="600"/>
              </a:spcAft>
            </a:pPr>
            <a:r>
              <a:rPr lang="en-US" b="1" dirty="0"/>
              <a:t>The Purge.</a:t>
            </a:r>
          </a:p>
          <a:p>
            <a:pPr marL="1588" lvl="1" indent="0">
              <a:spcBef>
                <a:spcPts val="300"/>
              </a:spcBef>
              <a:spcAft>
                <a:spcPts val="600"/>
              </a:spcAft>
              <a:buNone/>
            </a:pPr>
            <a:r>
              <a:rPr lang="en-US" i="1" dirty="0"/>
              <a:t>Once a year, for 12 hours, all crime is legal.</a:t>
            </a:r>
          </a:p>
          <a:p>
            <a:pPr>
              <a:spcBef>
                <a:spcPts val="300"/>
              </a:spcBef>
              <a:spcAft>
                <a:spcPts val="600"/>
              </a:spcAft>
            </a:pPr>
            <a:r>
              <a:rPr lang="en-US" b="1" dirty="0"/>
              <a:t>Liar, Liar.</a:t>
            </a:r>
          </a:p>
          <a:p>
            <a:pPr marL="1588" lvl="1" indent="0">
              <a:spcBef>
                <a:spcPts val="300"/>
              </a:spcBef>
              <a:spcAft>
                <a:spcPts val="600"/>
              </a:spcAft>
              <a:buNone/>
            </a:pPr>
            <a:r>
              <a:rPr lang="en-US" i="1" dirty="0"/>
              <a:t>What if honesty was your only option?</a:t>
            </a:r>
          </a:p>
          <a:p>
            <a:pPr>
              <a:spcBef>
                <a:spcPts val="300"/>
              </a:spcBef>
              <a:spcAft>
                <a:spcPts val="600"/>
              </a:spcAft>
            </a:pPr>
            <a:r>
              <a:rPr lang="en-US" b="1" dirty="0"/>
              <a:t>Compliance.</a:t>
            </a:r>
          </a:p>
          <a:p>
            <a:pPr marL="1588" lvl="1" indent="0">
              <a:spcBef>
                <a:spcPts val="300"/>
              </a:spcBef>
              <a:spcAft>
                <a:spcPts val="600"/>
              </a:spcAft>
              <a:buNone/>
            </a:pPr>
            <a:r>
              <a:rPr lang="en-US" i="1" dirty="0"/>
              <a:t>When it comes to obedience, how far would you go?</a:t>
            </a:r>
          </a:p>
          <a:p>
            <a:pPr>
              <a:spcBef>
                <a:spcPts val="300"/>
              </a:spcBef>
              <a:spcAft>
                <a:spcPts val="600"/>
              </a:spcAft>
            </a:pPr>
            <a:r>
              <a:rPr lang="en-US" b="1" dirty="0"/>
              <a:t>I Am Not a Witch.</a:t>
            </a:r>
          </a:p>
          <a:p>
            <a:pPr marL="1588" lvl="1" indent="0">
              <a:spcBef>
                <a:spcPts val="300"/>
              </a:spcBef>
              <a:spcAft>
                <a:spcPts val="600"/>
              </a:spcAft>
              <a:buNone/>
            </a:pPr>
            <a:r>
              <a:rPr lang="en-US" i="1" dirty="0"/>
              <a:t>An eight-year-old-girl is accused of being a witch.</a:t>
            </a:r>
          </a:p>
          <a:p>
            <a:pPr>
              <a:spcBef>
                <a:spcPts val="300"/>
              </a:spcBef>
              <a:spcAft>
                <a:spcPts val="600"/>
              </a:spcAft>
            </a:pPr>
            <a:r>
              <a:rPr lang="en-US" b="1" dirty="0"/>
              <a:t>Ghost World.</a:t>
            </a:r>
          </a:p>
          <a:p>
            <a:pPr marL="1588" lvl="1" indent="0">
              <a:spcBef>
                <a:spcPts val="300"/>
              </a:spcBef>
              <a:spcAft>
                <a:spcPts val="600"/>
              </a:spcAft>
              <a:buNone/>
            </a:pPr>
            <a:r>
              <a:rPr lang="en-US" i="1" dirty="0"/>
              <a:t>A prank by two outcast teenagers takes an unexpected turn.</a:t>
            </a:r>
          </a:p>
        </p:txBody>
      </p:sp>
    </p:spTree>
    <p:extLst>
      <p:ext uri="{BB962C8B-B14F-4D97-AF65-F5344CB8AC3E}">
        <p14:creationId xmlns:p14="http://schemas.microsoft.com/office/powerpoint/2010/main" val="3989293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Crime</a:t>
            </a:r>
            <a:endParaRPr lang="en-US" dirty="0"/>
          </a:p>
        </p:txBody>
      </p:sp>
      <p:sp>
        <p:nvSpPr>
          <p:cNvPr id="4" name="Content Placeholder 2"/>
          <p:cNvSpPr>
            <a:spLocks noGrp="1"/>
          </p:cNvSpPr>
          <p:nvPr>
            <p:ph sz="quarter" idx="11"/>
          </p:nvPr>
        </p:nvSpPr>
        <p:spPr/>
        <p:txBody>
          <a:bodyPr/>
          <a:lstStyle/>
          <a:p>
            <a:pPr>
              <a:spcBef>
                <a:spcPts val="1200"/>
              </a:spcBef>
            </a:pPr>
            <a:r>
              <a:rPr lang="en-US" altLang="en-US" b="1" dirty="0"/>
              <a:t>Crime: </a:t>
            </a:r>
            <a:r>
              <a:rPr lang="en-US" altLang="en-US" dirty="0"/>
              <a:t>a violation of criminal law for which some governmental authority applies formal penalties.</a:t>
            </a:r>
          </a:p>
          <a:p>
            <a:pPr>
              <a:spcBef>
                <a:spcPts val="1200"/>
              </a:spcBef>
            </a:pPr>
            <a:r>
              <a:rPr lang="en-US" altLang="en-US" dirty="0"/>
              <a:t>Crimes that violate the central mores of society often result in harsh punishments.</a:t>
            </a:r>
          </a:p>
          <a:p>
            <a:pPr lvl="1">
              <a:spcBef>
                <a:spcPts val="1200"/>
              </a:spcBef>
            </a:pPr>
            <a:r>
              <a:rPr lang="en-US" altLang="en-US" dirty="0"/>
              <a:t>Constitute attacks on core social values, such as life, liberty, and the pursuit of happiness.</a:t>
            </a:r>
          </a:p>
          <a:p>
            <a:pPr lvl="1">
              <a:spcBef>
                <a:spcPts val="1200"/>
              </a:spcBef>
            </a:pPr>
            <a:r>
              <a:rPr lang="en-US" altLang="en-US" dirty="0"/>
              <a:t>Example: murder.</a:t>
            </a:r>
          </a:p>
        </p:txBody>
      </p:sp>
    </p:spTree>
    <p:extLst>
      <p:ext uri="{BB962C8B-B14F-4D97-AF65-F5344CB8AC3E}">
        <p14:creationId xmlns:p14="http://schemas.microsoft.com/office/powerpoint/2010/main" val="2422131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Official Crime Reports</a:t>
            </a:r>
            <a:r>
              <a:rPr lang="en-US" altLang="en-US" sz="1200" dirty="0"/>
              <a:t> 1</a:t>
            </a:r>
            <a:endParaRPr lang="en-US" sz="1200" dirty="0"/>
          </a:p>
        </p:txBody>
      </p:sp>
      <p:sp>
        <p:nvSpPr>
          <p:cNvPr id="4" name="Content Placeholder 2"/>
          <p:cNvSpPr>
            <a:spLocks noGrp="1"/>
          </p:cNvSpPr>
          <p:nvPr>
            <p:ph sz="quarter" idx="11"/>
          </p:nvPr>
        </p:nvSpPr>
        <p:spPr>
          <a:xfrm>
            <a:off x="342900" y="1276709"/>
            <a:ext cx="8572500" cy="5158381"/>
          </a:xfrm>
        </p:spPr>
        <p:txBody>
          <a:bodyPr/>
          <a:lstStyle/>
          <a:p>
            <a:pPr>
              <a:spcBef>
                <a:spcPts val="800"/>
              </a:spcBef>
              <a:spcAft>
                <a:spcPts val="600"/>
              </a:spcAft>
            </a:pPr>
            <a:r>
              <a:rPr lang="en-US" altLang="en-US" dirty="0"/>
              <a:t>The FBI tracks the frequency of crime in the United States using what it calls its “Crime Clock.”</a:t>
            </a:r>
          </a:p>
          <a:p>
            <a:pPr lvl="1">
              <a:spcAft>
                <a:spcPts val="600"/>
              </a:spcAft>
            </a:pPr>
            <a:r>
              <a:rPr lang="en-US" altLang="en-US" dirty="0"/>
              <a:t>Property crime occurs on average every 4.1 seconds.</a:t>
            </a:r>
          </a:p>
          <a:p>
            <a:pPr lvl="1">
              <a:spcAft>
                <a:spcPts val="600"/>
              </a:spcAft>
            </a:pPr>
            <a:r>
              <a:rPr lang="en-US" altLang="en-US" dirty="0"/>
              <a:t>Murder occurs every 30.5 minutes.</a:t>
            </a:r>
          </a:p>
          <a:p>
            <a:pPr>
              <a:spcBef>
                <a:spcPts val="800"/>
              </a:spcBef>
              <a:spcAft>
                <a:spcPts val="600"/>
              </a:spcAft>
            </a:pPr>
            <a:r>
              <a:rPr lang="en-US" altLang="en-US" b="1" dirty="0"/>
              <a:t>Trends in Crime.</a:t>
            </a:r>
          </a:p>
          <a:p>
            <a:pPr lvl="1">
              <a:spcAft>
                <a:spcPts val="600"/>
              </a:spcAft>
            </a:pPr>
            <a:r>
              <a:rPr lang="en-US" altLang="en-US" dirty="0"/>
              <a:t>The FBI provides a more detailed account in its annual Uniform Crime Reports (UCR).</a:t>
            </a:r>
          </a:p>
          <a:p>
            <a:pPr lvl="1">
              <a:spcAft>
                <a:spcPts val="600"/>
              </a:spcAft>
            </a:pPr>
            <a:r>
              <a:rPr lang="en-US" altLang="en-US" b="1" dirty="0"/>
              <a:t>Index crimes: </a:t>
            </a:r>
            <a:r>
              <a:rPr lang="en-US" altLang="en-US" dirty="0"/>
              <a:t>eight types of crime reported on annually.</a:t>
            </a:r>
          </a:p>
          <a:p>
            <a:pPr lvl="2">
              <a:spcAft>
                <a:spcPts val="600"/>
              </a:spcAft>
            </a:pPr>
            <a:r>
              <a:rPr lang="en-US" altLang="en-US" dirty="0"/>
              <a:t>Violent crime: murder, forcible rape, robbery, and aggravated assault.</a:t>
            </a:r>
          </a:p>
          <a:p>
            <a:pPr lvl="2">
              <a:spcAft>
                <a:spcPts val="600"/>
              </a:spcAft>
            </a:pPr>
            <a:r>
              <a:rPr lang="en-US" altLang="en-US" dirty="0"/>
              <a:t>Property crimes: burglary, larceny-theft, motor vehicle theft, and arson.</a:t>
            </a:r>
          </a:p>
        </p:txBody>
      </p:sp>
    </p:spTree>
    <p:extLst>
      <p:ext uri="{BB962C8B-B14F-4D97-AF65-F5344CB8AC3E}">
        <p14:creationId xmlns:p14="http://schemas.microsoft.com/office/powerpoint/2010/main" val="1599760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Official Crime Reports: FBI </a:t>
            </a:r>
            <a:r>
              <a:rPr lang="en-US" i="1" dirty="0"/>
              <a:t>Uniform Crime Reports </a:t>
            </a:r>
            <a:r>
              <a:rPr lang="en-US" dirty="0"/>
              <a:t>Data</a:t>
            </a:r>
          </a:p>
        </p:txBody>
      </p:sp>
      <p:pic>
        <p:nvPicPr>
          <p:cNvPr id="9" name="Picture 2" descr="A report lists FBI uniform crime data. ">
            <a:extLst>
              <a:ext uri="{FF2B5EF4-FFF2-40B4-BE49-F238E27FC236}">
                <a16:creationId xmlns:a16="http://schemas.microsoft.com/office/drawing/2014/main" id="{F17AE27A-70AB-462A-91BC-0EF2855EEAFB}"/>
              </a:ext>
            </a:extLst>
          </p:cNvPr>
          <p:cNvPicPr>
            <a:picLocks noGrp="1" noChangeAspect="1"/>
          </p:cNvPicPr>
          <p:nvPr>
            <p:ph sz="quarter" idx="1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304" r="-1270"/>
          <a:stretch/>
        </p:blipFill>
        <p:spPr>
          <a:xfrm>
            <a:off x="1679155" y="1171848"/>
            <a:ext cx="5785690" cy="3657600"/>
          </a:xfrm>
        </p:spPr>
      </p:pic>
      <p:sp>
        <p:nvSpPr>
          <p:cNvPr id="6" name="Content Placeholder 3"/>
          <p:cNvSpPr>
            <a:spLocks noGrp="1"/>
          </p:cNvSpPr>
          <p:nvPr>
            <p:ph sz="quarter" idx="14"/>
          </p:nvPr>
        </p:nvSpPr>
        <p:spPr>
          <a:xfrm>
            <a:off x="342900" y="4965520"/>
            <a:ext cx="8458200" cy="1196741"/>
          </a:xfrm>
        </p:spPr>
        <p:txBody>
          <a:bodyPr/>
          <a:lstStyle/>
          <a:p>
            <a:pPr>
              <a:spcBef>
                <a:spcPts val="600"/>
              </a:spcBef>
              <a:spcAft>
                <a:spcPts val="600"/>
              </a:spcAft>
            </a:pPr>
            <a:r>
              <a:rPr lang="en-US" sz="1400" i="1" dirty="0"/>
              <a:t>Note:</a:t>
            </a:r>
            <a:r>
              <a:rPr lang="en-US" sz="1400" dirty="0"/>
              <a:t> Insufficient data are available on arson to estimate accurate totals. The official definition for rape changed in 2013. The percentage change data for rape uses the legacy definition to provide an appropriate comparison over time. Clearance rate refers to the percentage of crimes reported to police that were cleared by arrest or exceptional means.</a:t>
            </a:r>
            <a:br>
              <a:rPr lang="en-US" sz="1400" dirty="0"/>
            </a:br>
            <a:r>
              <a:rPr lang="en-US" sz="1400" i="1" dirty="0"/>
              <a:t>Source: </a:t>
            </a:r>
            <a:r>
              <a:rPr lang="en-US" sz="1400" dirty="0"/>
              <a:t>U.S. Department of Justice 2018a:Tables 1, 1A, &amp; 25. </a:t>
            </a:r>
            <a:r>
              <a:rPr lang="en-US" sz="1400" i="1" dirty="0"/>
              <a:t>Photo: </a:t>
            </a:r>
            <a:r>
              <a:rPr lang="en-US" sz="1400" dirty="0"/>
              <a:t>D. Hurst/</a:t>
            </a:r>
            <a:r>
              <a:rPr lang="en-US" sz="1400" dirty="0" err="1"/>
              <a:t>Alamy</a:t>
            </a:r>
            <a:endParaRPr lang="en-US" sz="1400" dirty="0"/>
          </a:p>
        </p:txBody>
      </p:sp>
      <p:sp>
        <p:nvSpPr>
          <p:cNvPr id="7" name="Text Placeholder 4">
            <a:extLst>
              <a:ext uri="{FF2B5EF4-FFF2-40B4-BE49-F238E27FC236}">
                <a16:creationId xmlns:a16="http://schemas.microsoft.com/office/drawing/2014/main" id="{BCACE964-63C0-45D9-B7AE-8F9608C232BE}"/>
              </a:ext>
            </a:extLst>
          </p:cNvPr>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p>
        </p:txBody>
      </p:sp>
    </p:spTree>
    <p:extLst>
      <p:ext uri="{BB962C8B-B14F-4D97-AF65-F5344CB8AC3E}">
        <p14:creationId xmlns:p14="http://schemas.microsoft.com/office/powerpoint/2010/main" val="316205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Official Crime Reports</a:t>
            </a:r>
            <a:r>
              <a:rPr lang="en-US" altLang="en-US" sz="1200" dirty="0"/>
              <a:t> 2</a:t>
            </a:r>
            <a:endParaRPr lang="en-US" sz="1200" dirty="0"/>
          </a:p>
        </p:txBody>
      </p:sp>
      <p:sp>
        <p:nvSpPr>
          <p:cNvPr id="4" name="Content Placeholder 2"/>
          <p:cNvSpPr>
            <a:spLocks noGrp="1"/>
          </p:cNvSpPr>
          <p:nvPr>
            <p:ph sz="quarter" idx="11"/>
          </p:nvPr>
        </p:nvSpPr>
        <p:spPr>
          <a:xfrm>
            <a:off x="342900" y="1276709"/>
            <a:ext cx="8458200" cy="5158381"/>
          </a:xfrm>
        </p:spPr>
        <p:txBody>
          <a:bodyPr/>
          <a:lstStyle/>
          <a:p>
            <a:pPr>
              <a:spcBef>
                <a:spcPts val="600"/>
              </a:spcBef>
              <a:spcAft>
                <a:spcPts val="600"/>
              </a:spcAft>
            </a:pPr>
            <a:r>
              <a:rPr lang="en-US" altLang="en-US" b="1" dirty="0"/>
              <a:t>Trends in Crime</a:t>
            </a:r>
            <a:r>
              <a:rPr lang="en-US" altLang="en-US" i="1" dirty="0"/>
              <a:t>, continued.</a:t>
            </a:r>
          </a:p>
          <a:p>
            <a:pPr lvl="1">
              <a:spcBef>
                <a:spcPts val="600"/>
              </a:spcBef>
              <a:spcAft>
                <a:spcPts val="600"/>
              </a:spcAft>
            </a:pPr>
            <a:r>
              <a:rPr lang="en-US" altLang="en-US" dirty="0"/>
              <a:t>In the past 10 years, crime rates have fallen in most </a:t>
            </a:r>
            <a:br>
              <a:rPr lang="en-US" altLang="en-US" dirty="0"/>
            </a:br>
            <a:r>
              <a:rPr lang="en-US" altLang="en-US" dirty="0"/>
              <a:t>major categories.</a:t>
            </a:r>
          </a:p>
          <a:p>
            <a:pPr lvl="1">
              <a:spcBef>
                <a:spcPts val="600"/>
              </a:spcBef>
              <a:spcAft>
                <a:spcPts val="600"/>
              </a:spcAft>
            </a:pPr>
            <a:r>
              <a:rPr lang="en-US" altLang="en-US" dirty="0"/>
              <a:t>Sociologists seek to identify possible causal factors.</a:t>
            </a:r>
          </a:p>
          <a:p>
            <a:pPr lvl="2">
              <a:spcBef>
                <a:spcPts val="600"/>
              </a:spcBef>
              <a:spcAft>
                <a:spcPts val="600"/>
              </a:spcAft>
            </a:pPr>
            <a:r>
              <a:rPr lang="en-US" altLang="en-US" dirty="0"/>
              <a:t>Aging population.</a:t>
            </a:r>
          </a:p>
          <a:p>
            <a:pPr lvl="2">
              <a:spcBef>
                <a:spcPts val="600"/>
              </a:spcBef>
              <a:spcAft>
                <a:spcPts val="600"/>
              </a:spcAft>
            </a:pPr>
            <a:r>
              <a:rPr lang="en-US" altLang="en-US" dirty="0"/>
              <a:t>Economic changes.</a:t>
            </a:r>
          </a:p>
          <a:p>
            <a:pPr lvl="2">
              <a:spcBef>
                <a:spcPts val="600"/>
              </a:spcBef>
              <a:spcAft>
                <a:spcPts val="600"/>
              </a:spcAft>
            </a:pPr>
            <a:r>
              <a:rPr lang="en-US" altLang="en-US" dirty="0"/>
              <a:t>Enhanced community-oriented policing.</a:t>
            </a:r>
          </a:p>
          <a:p>
            <a:pPr lvl="2">
              <a:spcBef>
                <a:spcPts val="600"/>
              </a:spcBef>
              <a:spcAft>
                <a:spcPts val="600"/>
              </a:spcAft>
            </a:pPr>
            <a:r>
              <a:rPr lang="en-US" altLang="en-US" dirty="0"/>
              <a:t>Increased incarceration rates.</a:t>
            </a:r>
          </a:p>
          <a:p>
            <a:pPr lvl="2">
              <a:spcBef>
                <a:spcPts val="600"/>
              </a:spcBef>
              <a:spcAft>
                <a:spcPts val="600"/>
              </a:spcAft>
            </a:pPr>
            <a:r>
              <a:rPr lang="en-US" altLang="en-US" dirty="0"/>
              <a:t>New prison education programs.</a:t>
            </a:r>
          </a:p>
          <a:p>
            <a:pPr lvl="1">
              <a:spcBef>
                <a:spcPts val="600"/>
              </a:spcBef>
              <a:spcAft>
                <a:spcPts val="600"/>
              </a:spcAft>
            </a:pPr>
            <a:r>
              <a:rPr lang="en-US" altLang="en-US" dirty="0"/>
              <a:t>The likelihood that a crime will be “solved” varies by the </a:t>
            </a:r>
            <a:br>
              <a:rPr lang="en-US" altLang="en-US" dirty="0"/>
            </a:br>
            <a:r>
              <a:rPr lang="en-US" altLang="en-US" dirty="0"/>
              <a:t>type of offense.</a:t>
            </a:r>
          </a:p>
        </p:txBody>
      </p:sp>
    </p:spTree>
    <p:extLst>
      <p:ext uri="{BB962C8B-B14F-4D97-AF65-F5344CB8AC3E}">
        <p14:creationId xmlns:p14="http://schemas.microsoft.com/office/powerpoint/2010/main" val="3732073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Official Crime Reports</a:t>
            </a:r>
            <a:r>
              <a:rPr lang="en-US" altLang="en-US" sz="1200" dirty="0"/>
              <a:t> 3</a:t>
            </a:r>
            <a:endParaRPr lang="en-US" sz="1200" dirty="0"/>
          </a:p>
        </p:txBody>
      </p:sp>
      <p:sp>
        <p:nvSpPr>
          <p:cNvPr id="4" name="Content Placeholder 2"/>
          <p:cNvSpPr>
            <a:spLocks noGrp="1"/>
          </p:cNvSpPr>
          <p:nvPr>
            <p:ph sz="quarter" idx="11"/>
          </p:nvPr>
        </p:nvSpPr>
        <p:spPr>
          <a:xfrm>
            <a:off x="342900" y="1276709"/>
            <a:ext cx="8572500" cy="5158381"/>
          </a:xfrm>
        </p:spPr>
        <p:txBody>
          <a:bodyPr/>
          <a:lstStyle/>
          <a:p>
            <a:pPr>
              <a:spcBef>
                <a:spcPts val="800"/>
              </a:spcBef>
            </a:pPr>
            <a:r>
              <a:rPr lang="en-US" altLang="en-US" b="1" dirty="0"/>
              <a:t>Victimization Surveys.</a:t>
            </a:r>
          </a:p>
          <a:p>
            <a:pPr lvl="1"/>
            <a:r>
              <a:rPr lang="en-US" altLang="en-US" dirty="0"/>
              <a:t>Not all crimes that are committed are reported to the police.</a:t>
            </a:r>
          </a:p>
          <a:p>
            <a:pPr lvl="1"/>
            <a:r>
              <a:rPr lang="en-US" altLang="en-US" b="1" dirty="0"/>
              <a:t>Victimization surveys: </a:t>
            </a:r>
            <a:r>
              <a:rPr lang="en-US" altLang="en-US" dirty="0"/>
              <a:t>questionnaires or interviews that ask representative samples of the population whether or not they have been victims of crime.</a:t>
            </a:r>
          </a:p>
          <a:p>
            <a:pPr lvl="1"/>
            <a:r>
              <a:rPr lang="en-US" altLang="en-US" dirty="0"/>
              <a:t>Some crimes are more likely to be reported than others: </a:t>
            </a:r>
            <a:br>
              <a:rPr lang="en-US" altLang="en-US" dirty="0"/>
            </a:br>
            <a:r>
              <a:rPr lang="en-US" altLang="en-US" dirty="0"/>
              <a:t>less than half the victims of violent crime contact the police.</a:t>
            </a:r>
          </a:p>
          <a:p>
            <a:pPr lvl="1"/>
            <a:r>
              <a:rPr lang="en-US" altLang="en-US" dirty="0"/>
              <a:t>Members of racial and ethnic minority groups often distrust law enforcement agencies.</a:t>
            </a:r>
          </a:p>
          <a:p>
            <a:pPr lvl="1"/>
            <a:r>
              <a:rPr lang="en-US" altLang="en-US" dirty="0"/>
              <a:t>Many women do not report rape or spousal abuse out of fear they will be blamed.</a:t>
            </a:r>
          </a:p>
        </p:txBody>
      </p:sp>
    </p:spTree>
    <p:extLst>
      <p:ext uri="{BB962C8B-B14F-4D97-AF65-F5344CB8AC3E}">
        <p14:creationId xmlns:p14="http://schemas.microsoft.com/office/powerpoint/2010/main" val="4191594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Official Crime Reports: Crimes Reported to Police</a:t>
            </a:r>
          </a:p>
        </p:txBody>
      </p:sp>
      <p:pic>
        <p:nvPicPr>
          <p:cNvPr id="7" name="Picture 2" descr="A horizontal bar graph depicts official crimes reported to police. ">
            <a:extLst>
              <a:ext uri="{FF2B5EF4-FFF2-40B4-BE49-F238E27FC236}">
                <a16:creationId xmlns:a16="http://schemas.microsoft.com/office/drawing/2014/main" id="{42049EA6-1C2C-4B41-8F9E-0197A9B95AD9}"/>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628" r="-2628"/>
          <a:stretch/>
        </p:blipFill>
        <p:spPr>
          <a:xfrm>
            <a:off x="1778885" y="1120094"/>
            <a:ext cx="5586231" cy="4389120"/>
          </a:xfrm>
        </p:spPr>
      </p:pic>
      <p:sp>
        <p:nvSpPr>
          <p:cNvPr id="9" name="Content Placeholder 3"/>
          <p:cNvSpPr>
            <a:spLocks noGrp="1"/>
          </p:cNvSpPr>
          <p:nvPr>
            <p:ph sz="quarter" idx="14"/>
          </p:nvPr>
        </p:nvSpPr>
        <p:spPr>
          <a:xfrm>
            <a:off x="342900" y="5651440"/>
            <a:ext cx="8458200" cy="606425"/>
          </a:xfrm>
        </p:spPr>
        <p:txBody>
          <a:bodyPr/>
          <a:lstStyle/>
          <a:p>
            <a:r>
              <a:rPr lang="en-US" sz="1600" i="1" dirty="0"/>
              <a:t>Note: </a:t>
            </a:r>
            <a:r>
              <a:rPr lang="en-US" sz="1600" dirty="0"/>
              <a:t>Percentages based on the National Crime Victimization Survey for 2016.</a:t>
            </a:r>
            <a:br>
              <a:rPr lang="en-US" sz="1600" i="1" dirty="0"/>
            </a:br>
            <a:r>
              <a:rPr lang="en-US" sz="1600" i="1" dirty="0"/>
              <a:t>Source: </a:t>
            </a:r>
            <a:r>
              <a:rPr lang="en-US" sz="1600" dirty="0"/>
              <a:t>Morgan and </a:t>
            </a:r>
            <a:r>
              <a:rPr lang="en-US" sz="1600" dirty="0" err="1"/>
              <a:t>Kena</a:t>
            </a:r>
            <a:r>
              <a:rPr lang="en-US" sz="1600" dirty="0"/>
              <a:t> 2018:Table 4. </a:t>
            </a:r>
            <a:r>
              <a:rPr lang="en-US" sz="1600" i="1" dirty="0"/>
              <a:t>Photo: </a:t>
            </a:r>
            <a:r>
              <a:rPr lang="en-US" sz="1600" dirty="0"/>
              <a:t>McGraw-Hill Education</a:t>
            </a:r>
          </a:p>
        </p:txBody>
      </p:sp>
      <p:sp>
        <p:nvSpPr>
          <p:cNvPr id="5" name="Text Placeholder 4">
            <a:extLst>
              <a:ext uri="{FF2B5EF4-FFF2-40B4-BE49-F238E27FC236}">
                <a16:creationId xmlns:a16="http://schemas.microsoft.com/office/drawing/2014/main" id="{6BF06A8D-EC94-4647-A068-49A10F9DB1FB}"/>
              </a:ext>
            </a:extLst>
          </p:cNvPr>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endParaRPr lang="en-US" dirty="0">
              <a:hlinkClick r:id="rId4" action="ppaction://hlinksldjump"/>
            </a:endParaRPr>
          </a:p>
        </p:txBody>
      </p:sp>
    </p:spTree>
    <p:extLst>
      <p:ext uri="{BB962C8B-B14F-4D97-AF65-F5344CB8AC3E}">
        <p14:creationId xmlns:p14="http://schemas.microsoft.com/office/powerpoint/2010/main" val="3234969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itchFamily="34" charset="0"/>
                <a:cs typeface="Arial" panose="020B0604020202020204" pitchFamily="34" charset="0"/>
              </a:rPr>
              <a:t>What’s to Come?</a:t>
            </a:r>
            <a:endParaRPr lang="en-IN" dirty="0"/>
          </a:p>
        </p:txBody>
      </p:sp>
      <p:sp>
        <p:nvSpPr>
          <p:cNvPr id="3" name="Content Placeholder 2"/>
          <p:cNvSpPr>
            <a:spLocks noGrp="1"/>
          </p:cNvSpPr>
          <p:nvPr>
            <p:ph sz="quarter" idx="11"/>
          </p:nvPr>
        </p:nvSpPr>
        <p:spPr/>
        <p:txBody>
          <a:bodyPr/>
          <a:lstStyle/>
          <a:p>
            <a:pPr>
              <a:spcBef>
                <a:spcPts val="1200"/>
              </a:spcBef>
            </a:pPr>
            <a:r>
              <a:rPr lang="en-US" dirty="0"/>
              <a:t>Social Control.</a:t>
            </a:r>
          </a:p>
          <a:p>
            <a:pPr>
              <a:spcBef>
                <a:spcPts val="1200"/>
              </a:spcBef>
            </a:pPr>
            <a:r>
              <a:rPr lang="en-US" dirty="0"/>
              <a:t>Deviance.</a:t>
            </a:r>
          </a:p>
          <a:p>
            <a:pPr>
              <a:spcBef>
                <a:spcPts val="1200"/>
              </a:spcBef>
            </a:pPr>
            <a:r>
              <a:rPr lang="en-US" dirty="0"/>
              <a:t>Crime.</a:t>
            </a:r>
          </a:p>
          <a:p>
            <a:pPr>
              <a:spcBef>
                <a:spcPts val="1200"/>
              </a:spcBef>
            </a:pPr>
            <a:r>
              <a:rPr lang="en-US" dirty="0"/>
              <a:t>Sociological Perspectives on Crime and Deviance. </a:t>
            </a:r>
          </a:p>
        </p:txBody>
      </p:sp>
    </p:spTree>
    <p:extLst>
      <p:ext uri="{BB962C8B-B14F-4D97-AF65-F5344CB8AC3E}">
        <p14:creationId xmlns:p14="http://schemas.microsoft.com/office/powerpoint/2010/main" val="3367350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White-Collar Crime</a:t>
            </a:r>
            <a:endParaRPr lang="en-US" dirty="0"/>
          </a:p>
        </p:txBody>
      </p:sp>
      <p:sp>
        <p:nvSpPr>
          <p:cNvPr id="4" name="Content Placeholder 2"/>
          <p:cNvSpPr>
            <a:spLocks noGrp="1"/>
          </p:cNvSpPr>
          <p:nvPr>
            <p:ph sz="quarter" idx="11"/>
          </p:nvPr>
        </p:nvSpPr>
        <p:spPr/>
        <p:txBody>
          <a:bodyPr/>
          <a:lstStyle/>
          <a:p>
            <a:pPr>
              <a:spcBef>
                <a:spcPts val="800"/>
              </a:spcBef>
            </a:pPr>
            <a:r>
              <a:rPr lang="en-US" altLang="en-US" b="1" dirty="0"/>
              <a:t>White-collar crime: </a:t>
            </a:r>
            <a:r>
              <a:rPr lang="en-US" altLang="en-US" dirty="0"/>
              <a:t>illegal acts committed by high-status individuals who use their positions of power and influence for their own benefit.</a:t>
            </a:r>
          </a:p>
          <a:p>
            <a:pPr lvl="1"/>
            <a:r>
              <a:rPr lang="en-US" altLang="en-US" dirty="0"/>
              <a:t>Example: Bernie Madoff.</a:t>
            </a:r>
          </a:p>
          <a:p>
            <a:pPr lvl="1"/>
            <a:r>
              <a:rPr lang="en-US" altLang="en-US" dirty="0"/>
              <a:t>Frequently, convicted offenders receive less harsh punishments than those for more common street crimes.</a:t>
            </a:r>
          </a:p>
          <a:p>
            <a:pPr lvl="1"/>
            <a:r>
              <a:rPr lang="en-US" altLang="en-US" dirty="0"/>
              <a:t>The definition has expanded to include crimes by corporations and businesses.</a:t>
            </a:r>
          </a:p>
        </p:txBody>
      </p:sp>
    </p:spTree>
    <p:extLst>
      <p:ext uri="{BB962C8B-B14F-4D97-AF65-F5344CB8AC3E}">
        <p14:creationId xmlns:p14="http://schemas.microsoft.com/office/powerpoint/2010/main" val="2644398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Victimless Crimes</a:t>
            </a:r>
            <a:endParaRPr lang="en-US" dirty="0"/>
          </a:p>
        </p:txBody>
      </p:sp>
      <p:sp>
        <p:nvSpPr>
          <p:cNvPr id="4" name="Content Placeholder 2"/>
          <p:cNvSpPr>
            <a:spLocks noGrp="1"/>
          </p:cNvSpPr>
          <p:nvPr>
            <p:ph sz="quarter" idx="11"/>
          </p:nvPr>
        </p:nvSpPr>
        <p:spPr>
          <a:xfrm>
            <a:off x="342900" y="1276709"/>
            <a:ext cx="8458200" cy="5192671"/>
          </a:xfrm>
        </p:spPr>
        <p:txBody>
          <a:bodyPr/>
          <a:lstStyle/>
          <a:p>
            <a:pPr>
              <a:spcBef>
                <a:spcPts val="600"/>
              </a:spcBef>
            </a:pPr>
            <a:r>
              <a:rPr lang="en-US" altLang="en-US" b="1" dirty="0"/>
              <a:t>Victimless crimes: </a:t>
            </a:r>
            <a:r>
              <a:rPr lang="en-US" altLang="en-US" dirty="0"/>
              <a:t>a term used by sociologists to describe the willing exchange among adults of widely desired, but illegal, goods and services.</a:t>
            </a:r>
          </a:p>
          <a:p>
            <a:pPr lvl="1">
              <a:spcBef>
                <a:spcPts val="600"/>
              </a:spcBef>
            </a:pPr>
            <a:r>
              <a:rPr lang="en-US" altLang="en-US" dirty="0"/>
              <a:t>Supporters of decriminalization are troubled by attempts to legislate a moral code for adults.</a:t>
            </a:r>
          </a:p>
          <a:p>
            <a:pPr lvl="1">
              <a:spcBef>
                <a:spcPts val="600"/>
              </a:spcBef>
            </a:pPr>
            <a:r>
              <a:rPr lang="en-US" altLang="en-US" dirty="0"/>
              <a:t>Example: marijuana laws.</a:t>
            </a:r>
          </a:p>
          <a:p>
            <a:pPr lvl="1">
              <a:spcBef>
                <a:spcPts val="600"/>
              </a:spcBef>
            </a:pPr>
            <a:r>
              <a:rPr lang="en-US" altLang="en-US" dirty="0"/>
              <a:t>Critics object to the notion that these crimes are “</a:t>
            </a:r>
            <a:r>
              <a:rPr lang="en-US" altLang="ja-JP" dirty="0"/>
              <a:t>victimless” and argue that society must not give tacit approval to harmful behavior.</a:t>
            </a:r>
          </a:p>
          <a:p>
            <a:pPr lvl="1">
              <a:spcBef>
                <a:spcPts val="600"/>
              </a:spcBef>
            </a:pPr>
            <a:r>
              <a:rPr lang="en-US" altLang="en-US" dirty="0"/>
              <a:t>Feminist sociologists contend that prostitution and the more disturbing aspects of pornography treat women as objects.</a:t>
            </a:r>
          </a:p>
        </p:txBody>
      </p:sp>
    </p:spTree>
    <p:extLst>
      <p:ext uri="{BB962C8B-B14F-4D97-AF65-F5344CB8AC3E}">
        <p14:creationId xmlns:p14="http://schemas.microsoft.com/office/powerpoint/2010/main" val="3105437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Victimless Crimes: Marijuana Legalization, 1969–2018</a:t>
            </a:r>
          </a:p>
        </p:txBody>
      </p:sp>
      <p:pic>
        <p:nvPicPr>
          <p:cNvPr id="8" name="Picture 2" descr="A line graph depicts the responses to the question, “Do you think the use of marijuana should be made legal, or not?”">
            <a:extLst>
              <a:ext uri="{FF2B5EF4-FFF2-40B4-BE49-F238E27FC236}">
                <a16:creationId xmlns:a16="http://schemas.microsoft.com/office/drawing/2014/main" id="{ABBD3B77-0652-43CC-8623-17279B156FD6}"/>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10600" r="-10600"/>
          <a:stretch/>
        </p:blipFill>
        <p:spPr>
          <a:xfrm>
            <a:off x="393065" y="1148345"/>
            <a:ext cx="8357870" cy="4178936"/>
          </a:xfrm>
        </p:spPr>
      </p:pic>
      <p:sp>
        <p:nvSpPr>
          <p:cNvPr id="4" name="Content Placeholder 3"/>
          <p:cNvSpPr>
            <a:spLocks noGrp="1"/>
          </p:cNvSpPr>
          <p:nvPr>
            <p:ph sz="quarter" idx="14"/>
          </p:nvPr>
        </p:nvSpPr>
        <p:spPr>
          <a:xfrm>
            <a:off x="342900" y="5433391"/>
            <a:ext cx="8458200" cy="716857"/>
          </a:xfrm>
        </p:spPr>
        <p:txBody>
          <a:bodyPr/>
          <a:lstStyle/>
          <a:p>
            <a:pPr>
              <a:spcBef>
                <a:spcPts val="600"/>
              </a:spcBef>
              <a:spcAft>
                <a:spcPts val="600"/>
              </a:spcAft>
            </a:pPr>
            <a:r>
              <a:rPr lang="en-US" sz="1400" i="1" dirty="0"/>
              <a:t>Note:</a:t>
            </a:r>
            <a:r>
              <a:rPr lang="en-US" sz="1400" dirty="0"/>
              <a:t> Responses are to the question “Do you think the use of marijuana should be made legal, or not?” </a:t>
            </a:r>
            <a:r>
              <a:rPr lang="en-US" sz="1400" i="1" dirty="0"/>
              <a:t>Source:</a:t>
            </a:r>
            <a:r>
              <a:rPr lang="en-US" sz="1400" dirty="0"/>
              <a:t> </a:t>
            </a:r>
            <a:r>
              <a:rPr lang="en-US" sz="1400" dirty="0" err="1"/>
              <a:t>Hartig</a:t>
            </a:r>
            <a:r>
              <a:rPr lang="en-US" sz="1400" dirty="0"/>
              <a:t> and Geiger 2018. </a:t>
            </a:r>
            <a:br>
              <a:rPr lang="en-US" sz="1400" dirty="0"/>
            </a:br>
            <a:r>
              <a:rPr lang="en-US" sz="1400" i="1" dirty="0"/>
              <a:t>Photo:</a:t>
            </a:r>
            <a:r>
              <a:rPr lang="en-US" sz="1400" dirty="0"/>
              <a:t> </a:t>
            </a:r>
            <a:r>
              <a:rPr lang="en-US" sz="1400" dirty="0" err="1"/>
              <a:t>Beata</a:t>
            </a:r>
            <a:r>
              <a:rPr lang="en-US" sz="1400" dirty="0"/>
              <a:t> </a:t>
            </a:r>
            <a:r>
              <a:rPr lang="en-US" sz="1400" dirty="0" err="1"/>
              <a:t>Zawrzel</a:t>
            </a:r>
            <a:r>
              <a:rPr lang="en-US" sz="1400" dirty="0"/>
              <a:t>/</a:t>
            </a:r>
            <a:r>
              <a:rPr lang="en-US" sz="1400" dirty="0" err="1"/>
              <a:t>NurPhoto</a:t>
            </a:r>
            <a:r>
              <a:rPr lang="en-US" sz="1400" dirty="0"/>
              <a:t>/Getty Images</a:t>
            </a:r>
          </a:p>
        </p:txBody>
      </p:sp>
      <p:sp>
        <p:nvSpPr>
          <p:cNvPr id="5" name="Text Placeholder 4">
            <a:extLst>
              <a:ext uri="{FF2B5EF4-FFF2-40B4-BE49-F238E27FC236}">
                <a16:creationId xmlns:a16="http://schemas.microsoft.com/office/drawing/2014/main" id="{B649023D-EBED-4E71-BB62-503ACB4E0935}"/>
              </a:ext>
            </a:extLst>
          </p:cNvPr>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endParaRPr lang="en-US" dirty="0">
              <a:hlinkClick r:id="rId4" action="ppaction://hlinksldjump"/>
            </a:endParaRPr>
          </a:p>
        </p:txBody>
      </p:sp>
    </p:spTree>
    <p:extLst>
      <p:ext uri="{BB962C8B-B14F-4D97-AF65-F5344CB8AC3E}">
        <p14:creationId xmlns:p14="http://schemas.microsoft.com/office/powerpoint/2010/main" val="3500250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Victimless Crimes: Marijuana Laws by State</a:t>
            </a:r>
          </a:p>
        </p:txBody>
      </p:sp>
      <p:pic>
        <p:nvPicPr>
          <p:cNvPr id="7" name="Picture 2" descr="A map of United States represents the legalization of marijuana in different states for 2 different purposes. ">
            <a:extLst>
              <a:ext uri="{FF2B5EF4-FFF2-40B4-BE49-F238E27FC236}">
                <a16:creationId xmlns:a16="http://schemas.microsoft.com/office/drawing/2014/main" id="{13AE2A4B-5836-459D-9FED-8B27F410742D}"/>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19800" r="-19800"/>
          <a:stretch/>
        </p:blipFill>
        <p:spPr>
          <a:xfrm>
            <a:off x="342900" y="1212479"/>
            <a:ext cx="8412480" cy="4206240"/>
          </a:xfrm>
        </p:spPr>
      </p:pic>
      <p:sp>
        <p:nvSpPr>
          <p:cNvPr id="4" name="Content Placeholder 3"/>
          <p:cNvSpPr>
            <a:spLocks noGrp="1"/>
          </p:cNvSpPr>
          <p:nvPr>
            <p:ph sz="quarter" idx="14"/>
          </p:nvPr>
        </p:nvSpPr>
        <p:spPr>
          <a:xfrm>
            <a:off x="342900" y="5590079"/>
            <a:ext cx="8458200" cy="617220"/>
          </a:xfrm>
        </p:spPr>
        <p:txBody>
          <a:bodyPr/>
          <a:lstStyle/>
          <a:p>
            <a:pPr>
              <a:spcBef>
                <a:spcPts val="600"/>
              </a:spcBef>
              <a:spcAft>
                <a:spcPts val="600"/>
              </a:spcAft>
            </a:pPr>
            <a:r>
              <a:rPr lang="en-US" sz="1600" i="1" dirty="0"/>
              <a:t>Source: </a:t>
            </a:r>
            <a:r>
              <a:rPr lang="en-US" sz="1600" dirty="0"/>
              <a:t>National Conference of State Legislatures 2018a. </a:t>
            </a:r>
            <a:br>
              <a:rPr lang="en-US" sz="1600" dirty="0"/>
            </a:br>
            <a:r>
              <a:rPr lang="en-US" sz="1600" i="1" dirty="0"/>
              <a:t>Photo: </a:t>
            </a:r>
            <a:r>
              <a:rPr lang="en-US" sz="1600" dirty="0"/>
              <a:t>Brand X Pictures/Getty Images</a:t>
            </a:r>
          </a:p>
        </p:txBody>
      </p:sp>
      <p:sp>
        <p:nvSpPr>
          <p:cNvPr id="5" name="Text Placeholder 4">
            <a:extLst>
              <a:ext uri="{FF2B5EF4-FFF2-40B4-BE49-F238E27FC236}">
                <a16:creationId xmlns:a16="http://schemas.microsoft.com/office/drawing/2014/main" id="{D2FD1919-AECC-4F97-84BE-7A3E9AB27FD2}"/>
              </a:ext>
            </a:extLst>
          </p:cNvPr>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endParaRPr lang="en-US" dirty="0">
              <a:hlinkClick r:id="rId4" action="ppaction://hlinksldjump"/>
            </a:endParaRPr>
          </a:p>
        </p:txBody>
      </p:sp>
    </p:spTree>
    <p:extLst>
      <p:ext uri="{BB962C8B-B14F-4D97-AF65-F5344CB8AC3E}">
        <p14:creationId xmlns:p14="http://schemas.microsoft.com/office/powerpoint/2010/main" val="2099598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Organized Crime</a:t>
            </a:r>
            <a:endParaRPr lang="en-US" dirty="0"/>
          </a:p>
        </p:txBody>
      </p:sp>
      <p:sp>
        <p:nvSpPr>
          <p:cNvPr id="4" name="Content Placeholder 2"/>
          <p:cNvSpPr>
            <a:spLocks noGrp="1"/>
          </p:cNvSpPr>
          <p:nvPr>
            <p:ph sz="quarter" idx="11"/>
          </p:nvPr>
        </p:nvSpPr>
        <p:spPr>
          <a:xfrm>
            <a:off x="342900" y="1276709"/>
            <a:ext cx="8458200" cy="5204101"/>
          </a:xfrm>
        </p:spPr>
        <p:txBody>
          <a:bodyPr/>
          <a:lstStyle/>
          <a:p>
            <a:pPr>
              <a:spcBef>
                <a:spcPts val="600"/>
              </a:spcBef>
            </a:pPr>
            <a:r>
              <a:rPr lang="en-US" altLang="en-US" b="1" dirty="0"/>
              <a:t>Organized crime: </a:t>
            </a:r>
            <a:r>
              <a:rPr lang="en-US" altLang="en-US" dirty="0"/>
              <a:t>the work of a group that regulates relations among criminal enterprises involved in illegal activities.</a:t>
            </a:r>
          </a:p>
          <a:p>
            <a:pPr lvl="1">
              <a:spcBef>
                <a:spcPts val="600"/>
              </a:spcBef>
            </a:pPr>
            <a:r>
              <a:rPr lang="en-US" altLang="en-US" dirty="0"/>
              <a:t>Prostitution, gambling, and the smuggling and sale of </a:t>
            </a:r>
            <a:br>
              <a:rPr lang="en-US" altLang="en-US" dirty="0"/>
            </a:br>
            <a:r>
              <a:rPr lang="en-US" altLang="en-US" dirty="0"/>
              <a:t>illegal drugs.</a:t>
            </a:r>
          </a:p>
          <a:p>
            <a:pPr>
              <a:spcBef>
                <a:spcPts val="600"/>
              </a:spcBef>
            </a:pPr>
            <a:r>
              <a:rPr lang="en-US" altLang="en-US" dirty="0"/>
              <a:t>Historically, organized crime has provided a means of upward mobility for struggling groups.</a:t>
            </a:r>
          </a:p>
          <a:p>
            <a:pPr lvl="1">
              <a:spcBef>
                <a:spcPts val="600"/>
              </a:spcBef>
            </a:pPr>
            <a:r>
              <a:rPr lang="en-US" altLang="en-US" i="1" dirty="0"/>
              <a:t>Ethnic succession </a:t>
            </a:r>
            <a:r>
              <a:rPr lang="en-US" altLang="en-US" dirty="0"/>
              <a:t>of organized crime operations has become complex in today’s diverse world.</a:t>
            </a:r>
          </a:p>
          <a:p>
            <a:pPr>
              <a:spcBef>
                <a:spcPts val="600"/>
              </a:spcBef>
            </a:pPr>
            <a:r>
              <a:rPr lang="en-US" altLang="en-US" dirty="0"/>
              <a:t>International organized crime includes drug and arms smuggling, money laundering, and trafficking in illegal immigrants and stolen goods.</a:t>
            </a:r>
          </a:p>
        </p:txBody>
      </p:sp>
    </p:spTree>
    <p:extLst>
      <p:ext uri="{BB962C8B-B14F-4D97-AF65-F5344CB8AC3E}">
        <p14:creationId xmlns:p14="http://schemas.microsoft.com/office/powerpoint/2010/main" val="2824275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International Crime</a:t>
            </a:r>
            <a:r>
              <a:rPr lang="en-US" altLang="en-US" sz="1200" dirty="0"/>
              <a:t> 1</a:t>
            </a:r>
            <a:endParaRPr lang="en-US" sz="1200" dirty="0"/>
          </a:p>
        </p:txBody>
      </p:sp>
      <p:sp>
        <p:nvSpPr>
          <p:cNvPr id="4" name="Content Placeholder 2"/>
          <p:cNvSpPr>
            <a:spLocks noGrp="1"/>
          </p:cNvSpPr>
          <p:nvPr>
            <p:ph sz="quarter" idx="11"/>
          </p:nvPr>
        </p:nvSpPr>
        <p:spPr/>
        <p:txBody>
          <a:bodyPr/>
          <a:lstStyle/>
          <a:p>
            <a:pPr>
              <a:spcBef>
                <a:spcPts val="800"/>
              </a:spcBef>
            </a:pPr>
            <a:r>
              <a:rPr lang="en-US" altLang="en-US" b="1" dirty="0"/>
              <a:t>Transnational Crime. </a:t>
            </a:r>
          </a:p>
          <a:p>
            <a:pPr lvl="1"/>
            <a:r>
              <a:rPr lang="en-US" altLang="en-US" dirty="0"/>
              <a:t>Organized criminal networks are increasingly global.</a:t>
            </a:r>
          </a:p>
          <a:p>
            <a:pPr lvl="1"/>
            <a:r>
              <a:rPr lang="en-US" altLang="en-US" b="1" dirty="0"/>
              <a:t>Transnational crime: </a:t>
            </a:r>
            <a:r>
              <a:rPr lang="en-US" altLang="en-US" dirty="0"/>
              <a:t>crime that occurs across multiple national borders.</a:t>
            </a:r>
          </a:p>
          <a:p>
            <a:pPr lvl="1"/>
            <a:r>
              <a:rPr lang="en-US" altLang="en-US" dirty="0"/>
              <a:t>One way to fight such crime has been through multilateral cooperation, such as with the International Criminal Police Organization (Interpol).</a:t>
            </a:r>
          </a:p>
          <a:p>
            <a:pPr lvl="1"/>
            <a:r>
              <a:rPr lang="en-US" altLang="en-US" dirty="0"/>
              <a:t>Nations are often hesitant to cooperate on some matters over concern about encroachments on their national judicial systems and concern over their national security.</a:t>
            </a:r>
          </a:p>
        </p:txBody>
      </p:sp>
    </p:spTree>
    <p:extLst>
      <p:ext uri="{BB962C8B-B14F-4D97-AF65-F5344CB8AC3E}">
        <p14:creationId xmlns:p14="http://schemas.microsoft.com/office/powerpoint/2010/main" val="1902178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International Crime</a:t>
            </a:r>
            <a:r>
              <a:rPr lang="en-US" altLang="en-US" sz="1200" dirty="0"/>
              <a:t> 2</a:t>
            </a:r>
            <a:endParaRPr lang="en-US" sz="1200" dirty="0"/>
          </a:p>
        </p:txBody>
      </p:sp>
      <p:sp>
        <p:nvSpPr>
          <p:cNvPr id="4" name="Content Placeholder 2"/>
          <p:cNvSpPr>
            <a:spLocks noGrp="1"/>
          </p:cNvSpPr>
          <p:nvPr>
            <p:ph sz="quarter" idx="11"/>
          </p:nvPr>
        </p:nvSpPr>
        <p:spPr/>
        <p:txBody>
          <a:bodyPr/>
          <a:lstStyle/>
          <a:p>
            <a:pPr>
              <a:spcBef>
                <a:spcPts val="800"/>
              </a:spcBef>
            </a:pPr>
            <a:r>
              <a:rPr lang="en-US" altLang="en-US" b="1" dirty="0"/>
              <a:t>International Crime Rates.</a:t>
            </a:r>
          </a:p>
          <a:p>
            <a:pPr lvl="1"/>
            <a:r>
              <a:rPr lang="en-US" altLang="en-US" dirty="0"/>
              <a:t>Violent crimes tend to be much more common in the United States than in Western Europe.</a:t>
            </a:r>
          </a:p>
          <a:p>
            <a:pPr lvl="1"/>
            <a:r>
              <a:rPr lang="en-US" altLang="en-US" dirty="0"/>
              <a:t>Sociologist Elliot Currie has suggested one factor is the greater emphasis placed on individual economic achievement in the United States.</a:t>
            </a:r>
          </a:p>
          <a:p>
            <a:pPr lvl="1"/>
            <a:r>
              <a:rPr lang="en-US" altLang="en-US" dirty="0"/>
              <a:t>Violent crime remains a serious problem in nations around the world.</a:t>
            </a:r>
          </a:p>
        </p:txBody>
      </p:sp>
    </p:spTree>
    <p:extLst>
      <p:ext uri="{BB962C8B-B14F-4D97-AF65-F5344CB8AC3E}">
        <p14:creationId xmlns:p14="http://schemas.microsoft.com/office/powerpoint/2010/main" val="212379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International Incarceration Rates</a:t>
            </a:r>
          </a:p>
        </p:txBody>
      </p:sp>
      <p:pic>
        <p:nvPicPr>
          <p:cNvPr id="8" name="Picture 2" descr="A horizontal bar graph depicts the international incarceration rates of 13 nations and ranks of each nation out of 222. ">
            <a:extLst>
              <a:ext uri="{FF2B5EF4-FFF2-40B4-BE49-F238E27FC236}">
                <a16:creationId xmlns:a16="http://schemas.microsoft.com/office/drawing/2014/main" id="{1130F728-B4DA-4439-942D-164F23E99AD1}"/>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tretch/>
        </p:blipFill>
        <p:spPr>
          <a:xfrm>
            <a:off x="855969" y="1236973"/>
            <a:ext cx="7432062" cy="4972050"/>
          </a:xfrm>
        </p:spPr>
      </p:pic>
      <p:sp>
        <p:nvSpPr>
          <p:cNvPr id="9" name="Text Placeholder 3"/>
          <p:cNvSpPr>
            <a:spLocks noGrp="1"/>
          </p:cNvSpPr>
          <p:nvPr>
            <p:ph type="body" sz="quarter" idx="30"/>
          </p:nvPr>
        </p:nvSpPr>
        <p:spPr/>
        <p:txBody>
          <a:bodyPr/>
          <a:lstStyle/>
          <a:p>
            <a:r>
              <a:rPr lang="en-US" i="1" dirty="0"/>
              <a:t>Source: </a:t>
            </a:r>
            <a:r>
              <a:rPr lang="en-US" dirty="0"/>
              <a:t>Institute for Criminal Policy Research 2018. </a:t>
            </a:r>
            <a:r>
              <a:rPr lang="en-US" i="1" dirty="0"/>
              <a:t>Photo: </a:t>
            </a:r>
            <a:r>
              <a:rPr lang="en-US" dirty="0"/>
              <a:t>Trista </a:t>
            </a:r>
            <a:r>
              <a:rPr lang="en-US" dirty="0" err="1"/>
              <a:t>Weibell</a:t>
            </a:r>
            <a:r>
              <a:rPr lang="en-US" dirty="0"/>
              <a:t>/Getty Images</a:t>
            </a:r>
          </a:p>
        </p:txBody>
      </p:sp>
      <p:sp>
        <p:nvSpPr>
          <p:cNvPr id="6" name="Text Placeholder 4">
            <a:extLst>
              <a:ext uri="{FF2B5EF4-FFF2-40B4-BE49-F238E27FC236}">
                <a16:creationId xmlns:a16="http://schemas.microsoft.com/office/drawing/2014/main" id="{9F85575A-9850-41C5-8626-46D9C077EBDA}"/>
              </a:ext>
            </a:extLst>
          </p:cNvPr>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endParaRPr lang="en-US" dirty="0"/>
          </a:p>
        </p:txBody>
      </p:sp>
    </p:spTree>
    <p:extLst>
      <p:ext uri="{BB962C8B-B14F-4D97-AF65-F5344CB8AC3E}">
        <p14:creationId xmlns:p14="http://schemas.microsoft.com/office/powerpoint/2010/main" val="22784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International Gun Homicide Rates</a:t>
            </a:r>
          </a:p>
        </p:txBody>
      </p:sp>
      <p:pic>
        <p:nvPicPr>
          <p:cNvPr id="10" name="Picture 2" descr="A vertical bar graph represents international gun homicide rates. The graph is inscribed on an image of a handgun. ">
            <a:extLst>
              <a:ext uri="{FF2B5EF4-FFF2-40B4-BE49-F238E27FC236}">
                <a16:creationId xmlns:a16="http://schemas.microsoft.com/office/drawing/2014/main" id="{708C2F9A-5D4C-41C0-BCCC-52B689E59601}"/>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43784" r="-43784"/>
          <a:stretch/>
        </p:blipFill>
        <p:spPr>
          <a:xfrm>
            <a:off x="430534" y="1309008"/>
            <a:ext cx="8282932" cy="4141470"/>
          </a:xfrm>
        </p:spPr>
      </p:pic>
      <p:sp>
        <p:nvSpPr>
          <p:cNvPr id="2" name="Content Placeholder 3"/>
          <p:cNvSpPr>
            <a:spLocks noGrp="1"/>
          </p:cNvSpPr>
          <p:nvPr>
            <p:ph sz="quarter" idx="14"/>
          </p:nvPr>
        </p:nvSpPr>
        <p:spPr>
          <a:xfrm>
            <a:off x="342900" y="5607352"/>
            <a:ext cx="8458200" cy="582930"/>
          </a:xfrm>
        </p:spPr>
        <p:txBody>
          <a:bodyPr/>
          <a:lstStyle/>
          <a:p>
            <a:pPr>
              <a:spcBef>
                <a:spcPts val="600"/>
              </a:spcBef>
              <a:spcAft>
                <a:spcPts val="600"/>
              </a:spcAft>
            </a:pPr>
            <a:r>
              <a:rPr lang="en-US" sz="1600" i="1" dirty="0"/>
              <a:t>Note: </a:t>
            </a:r>
            <a:r>
              <a:rPr lang="en-US" sz="1600" dirty="0"/>
              <a:t>The number represents the percentage of homicides committed using firearms.</a:t>
            </a:r>
            <a:br>
              <a:rPr lang="en-US" sz="1600" dirty="0"/>
            </a:br>
            <a:r>
              <a:rPr lang="en-US" sz="1600" i="1" dirty="0"/>
              <a:t>Source: </a:t>
            </a:r>
            <a:r>
              <a:rPr lang="en-US" sz="1600" dirty="0"/>
              <a:t>UNODC 2014. </a:t>
            </a:r>
            <a:r>
              <a:rPr lang="en-US" sz="1600" i="1" dirty="0"/>
              <a:t>Photo: </a:t>
            </a:r>
            <a:r>
              <a:rPr lang="en-US" sz="1600" dirty="0"/>
              <a:t>©</a:t>
            </a:r>
            <a:r>
              <a:rPr lang="en-US" sz="1600" dirty="0" err="1"/>
              <a:t>Stockbyte</a:t>
            </a:r>
            <a:r>
              <a:rPr lang="en-US" sz="1600" dirty="0"/>
              <a:t>/</a:t>
            </a:r>
            <a:r>
              <a:rPr lang="en-US" sz="1600" dirty="0" err="1"/>
              <a:t>PunchStock</a:t>
            </a:r>
            <a:endParaRPr lang="en-US" sz="1600" dirty="0"/>
          </a:p>
        </p:txBody>
      </p:sp>
      <p:sp>
        <p:nvSpPr>
          <p:cNvPr id="6" name="Text Placeholder 4">
            <a:extLst>
              <a:ext uri="{FF2B5EF4-FFF2-40B4-BE49-F238E27FC236}">
                <a16:creationId xmlns:a16="http://schemas.microsoft.com/office/drawing/2014/main" id="{A7D44277-2AA8-42E8-8676-3E650FD87157}"/>
              </a:ext>
            </a:extLst>
          </p:cNvPr>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endParaRPr lang="en-US" dirty="0">
              <a:hlinkClick r:id="rId4" action="ppaction://hlinksldjump"/>
            </a:endParaRPr>
          </a:p>
        </p:txBody>
      </p:sp>
    </p:spTree>
    <p:extLst>
      <p:ext uri="{BB962C8B-B14F-4D97-AF65-F5344CB8AC3E}">
        <p14:creationId xmlns:p14="http://schemas.microsoft.com/office/powerpoint/2010/main" val="1635600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5 Movies on Crime</a:t>
            </a:r>
          </a:p>
        </p:txBody>
      </p:sp>
      <p:sp>
        <p:nvSpPr>
          <p:cNvPr id="4" name="Content Placeholder 2"/>
          <p:cNvSpPr>
            <a:spLocks noGrp="1"/>
          </p:cNvSpPr>
          <p:nvPr>
            <p:ph sz="quarter" idx="11"/>
          </p:nvPr>
        </p:nvSpPr>
        <p:spPr>
          <a:xfrm>
            <a:off x="342900" y="1276709"/>
            <a:ext cx="8458200" cy="5192671"/>
          </a:xfrm>
          <a:solidFill>
            <a:srgbClr val="F2F2F2"/>
          </a:solidFill>
        </p:spPr>
        <p:txBody>
          <a:bodyPr/>
          <a:lstStyle/>
          <a:p>
            <a:pPr>
              <a:spcBef>
                <a:spcPts val="300"/>
              </a:spcBef>
              <a:spcAft>
                <a:spcPts val="600"/>
              </a:spcAft>
            </a:pPr>
            <a:r>
              <a:rPr lang="en-US" b="1" dirty="0"/>
              <a:t>Three Billboards Outside Ebbing, Missouri.</a:t>
            </a:r>
          </a:p>
          <a:p>
            <a:pPr marL="1588" lvl="1" indent="0">
              <a:spcBef>
                <a:spcPts val="300"/>
              </a:spcBef>
              <a:spcAft>
                <a:spcPts val="600"/>
              </a:spcAft>
              <a:buNone/>
            </a:pPr>
            <a:r>
              <a:rPr lang="en-US" i="1" dirty="0"/>
              <a:t>A mother demands that a local sheriff do his job.</a:t>
            </a:r>
            <a:endParaRPr lang="en-US" dirty="0"/>
          </a:p>
          <a:p>
            <a:pPr>
              <a:spcBef>
                <a:spcPts val="300"/>
              </a:spcBef>
              <a:spcAft>
                <a:spcPts val="600"/>
              </a:spcAft>
            </a:pPr>
            <a:r>
              <a:rPr lang="en-US" b="1" dirty="0"/>
              <a:t>Charm City.</a:t>
            </a:r>
          </a:p>
          <a:p>
            <a:pPr marL="1588" lvl="1" indent="0">
              <a:spcBef>
                <a:spcPts val="300"/>
              </a:spcBef>
              <a:spcAft>
                <a:spcPts val="600"/>
              </a:spcAft>
              <a:buNone/>
            </a:pPr>
            <a:r>
              <a:rPr lang="en-US" i="1" dirty="0"/>
              <a:t>On the frontlines of violence in Baltimore.</a:t>
            </a:r>
            <a:endParaRPr lang="en-US" dirty="0"/>
          </a:p>
          <a:p>
            <a:pPr>
              <a:spcBef>
                <a:spcPts val="300"/>
              </a:spcBef>
              <a:spcAft>
                <a:spcPts val="600"/>
              </a:spcAft>
            </a:pPr>
            <a:r>
              <a:rPr lang="en-US" b="1" dirty="0"/>
              <a:t>Hell or High Water.</a:t>
            </a:r>
          </a:p>
          <a:p>
            <a:pPr marL="1588" lvl="1" indent="0">
              <a:spcBef>
                <a:spcPts val="300"/>
              </a:spcBef>
              <a:spcAft>
                <a:spcPts val="600"/>
              </a:spcAft>
              <a:buNone/>
            </a:pPr>
            <a:r>
              <a:rPr lang="en-US" i="1" dirty="0"/>
              <a:t>Two brothers turn to robbing banks to save their family farm.</a:t>
            </a:r>
          </a:p>
          <a:p>
            <a:pPr>
              <a:spcBef>
                <a:spcPts val="300"/>
              </a:spcBef>
              <a:spcAft>
                <a:spcPts val="600"/>
              </a:spcAft>
            </a:pPr>
            <a:r>
              <a:rPr lang="en-US" b="1" dirty="0"/>
              <a:t>Incarcerating US.</a:t>
            </a:r>
          </a:p>
          <a:p>
            <a:pPr marL="1588" lvl="1" indent="0">
              <a:spcBef>
                <a:spcPts val="300"/>
              </a:spcBef>
              <a:spcAft>
                <a:spcPts val="600"/>
              </a:spcAft>
              <a:buNone/>
            </a:pPr>
            <a:r>
              <a:rPr lang="en-US" i="1" dirty="0"/>
              <a:t>An exploration of mass incarceration in the United States.</a:t>
            </a:r>
            <a:endParaRPr lang="en-US" dirty="0"/>
          </a:p>
          <a:p>
            <a:pPr>
              <a:spcBef>
                <a:spcPts val="300"/>
              </a:spcBef>
              <a:spcAft>
                <a:spcPts val="600"/>
              </a:spcAft>
            </a:pPr>
            <a:r>
              <a:rPr lang="en-US" b="1" dirty="0"/>
              <a:t>The Shawshank Redemption.</a:t>
            </a:r>
          </a:p>
          <a:p>
            <a:pPr marL="1588" lvl="1" indent="0">
              <a:spcBef>
                <a:spcPts val="300"/>
              </a:spcBef>
              <a:spcAft>
                <a:spcPts val="600"/>
              </a:spcAft>
              <a:buNone/>
            </a:pPr>
            <a:r>
              <a:rPr lang="en-US" i="1" dirty="0"/>
              <a:t>Some birds aren’t meant to be caged.</a:t>
            </a:r>
            <a:endParaRPr lang="en-US" dirty="0"/>
          </a:p>
        </p:txBody>
      </p:sp>
    </p:spTree>
    <p:extLst>
      <p:ext uri="{BB962C8B-B14F-4D97-AF65-F5344CB8AC3E}">
        <p14:creationId xmlns:p14="http://schemas.microsoft.com/office/powerpoint/2010/main" val="341064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itchFamily="34" charset="0"/>
                <a:cs typeface="Arial" panose="020B0604020202020204" pitchFamily="34" charset="0"/>
              </a:rPr>
              <a:t>As You Read</a:t>
            </a:r>
            <a:endParaRPr lang="en-IN" dirty="0"/>
          </a:p>
        </p:txBody>
      </p:sp>
      <p:sp>
        <p:nvSpPr>
          <p:cNvPr id="3" name="Content Placeholder 2"/>
          <p:cNvSpPr>
            <a:spLocks noGrp="1"/>
          </p:cNvSpPr>
          <p:nvPr>
            <p:ph sz="quarter" idx="11"/>
          </p:nvPr>
        </p:nvSpPr>
        <p:spPr/>
        <p:txBody>
          <a:bodyPr/>
          <a:lstStyle/>
          <a:p>
            <a:pPr>
              <a:spcBef>
                <a:spcPts val="1200"/>
              </a:spcBef>
            </a:pPr>
            <a:r>
              <a:rPr lang="en-US" altLang="en-US" dirty="0"/>
              <a:t>How do groups maintain social control?</a:t>
            </a:r>
          </a:p>
          <a:p>
            <a:pPr>
              <a:spcBef>
                <a:spcPts val="1200"/>
              </a:spcBef>
            </a:pPr>
            <a:r>
              <a:rPr lang="en-US" altLang="en-US" dirty="0"/>
              <a:t>What is the difference between deviance and crime?</a:t>
            </a:r>
          </a:p>
          <a:p>
            <a:pPr>
              <a:spcBef>
                <a:spcPts val="1200"/>
              </a:spcBef>
            </a:pPr>
            <a:r>
              <a:rPr lang="en-US" altLang="en-US" dirty="0"/>
              <a:t>How do sociologists explain deviance and crime?</a:t>
            </a:r>
          </a:p>
        </p:txBody>
      </p:sp>
    </p:spTree>
    <p:extLst>
      <p:ext uri="{BB962C8B-B14F-4D97-AF65-F5344CB8AC3E}">
        <p14:creationId xmlns:p14="http://schemas.microsoft.com/office/powerpoint/2010/main" val="63041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Sociological Perspectives on Crime and Deviance</a:t>
            </a:r>
            <a:endParaRPr lang="en-US" dirty="0"/>
          </a:p>
        </p:txBody>
      </p:sp>
      <p:sp>
        <p:nvSpPr>
          <p:cNvPr id="4" name="Content Placeholder 2"/>
          <p:cNvSpPr>
            <a:spLocks noGrp="1"/>
          </p:cNvSpPr>
          <p:nvPr>
            <p:ph sz="quarter" idx="11"/>
          </p:nvPr>
        </p:nvSpPr>
        <p:spPr/>
        <p:txBody>
          <a:bodyPr/>
          <a:lstStyle/>
          <a:p>
            <a:pPr>
              <a:spcBef>
                <a:spcPts val="800"/>
              </a:spcBef>
            </a:pPr>
            <a:r>
              <a:rPr lang="en-US" altLang="en-US" dirty="0"/>
              <a:t>As part of how and why society holds together, sociologists have always been interested in why people violate accepted social norms.</a:t>
            </a:r>
          </a:p>
          <a:p>
            <a:pPr>
              <a:spcBef>
                <a:spcPts val="800"/>
              </a:spcBef>
            </a:pPr>
            <a:r>
              <a:rPr lang="en-US" altLang="en-US" dirty="0"/>
              <a:t>There is no one, simple, universal theory that explains all such acts.</a:t>
            </a:r>
          </a:p>
        </p:txBody>
      </p:sp>
    </p:spTree>
    <p:extLst>
      <p:ext uri="{BB962C8B-B14F-4D97-AF65-F5344CB8AC3E}">
        <p14:creationId xmlns:p14="http://schemas.microsoft.com/office/powerpoint/2010/main" val="2866965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Functions of Crime and Deviance</a:t>
            </a:r>
            <a:r>
              <a:rPr lang="en-US" altLang="en-US" sz="1200" dirty="0"/>
              <a:t> 1</a:t>
            </a:r>
            <a:endParaRPr lang="en-US" sz="1200" dirty="0"/>
          </a:p>
        </p:txBody>
      </p:sp>
      <p:sp>
        <p:nvSpPr>
          <p:cNvPr id="4" name="Content Placeholder 2"/>
          <p:cNvSpPr>
            <a:spLocks noGrp="1"/>
          </p:cNvSpPr>
          <p:nvPr>
            <p:ph sz="quarter" idx="11"/>
          </p:nvPr>
        </p:nvSpPr>
        <p:spPr>
          <a:xfrm>
            <a:off x="342900" y="1276709"/>
            <a:ext cx="8458200" cy="5146951"/>
          </a:xfrm>
        </p:spPr>
        <p:txBody>
          <a:bodyPr/>
          <a:lstStyle/>
          <a:p>
            <a:pPr>
              <a:spcBef>
                <a:spcPts val="300"/>
              </a:spcBef>
              <a:spcAft>
                <a:spcPts val="400"/>
              </a:spcAft>
            </a:pPr>
            <a:r>
              <a:rPr lang="en-US" altLang="en-US" b="1" dirty="0"/>
              <a:t>Durkheim’</a:t>
            </a:r>
            <a:r>
              <a:rPr lang="en-US" altLang="ja-JP" b="1" dirty="0"/>
              <a:t>s Functions of Deviance.</a:t>
            </a:r>
          </a:p>
          <a:p>
            <a:pPr lvl="1">
              <a:spcBef>
                <a:spcPts val="300"/>
              </a:spcBef>
              <a:spcAft>
                <a:spcPts val="400"/>
              </a:spcAft>
            </a:pPr>
            <a:r>
              <a:rPr lang="en-US" altLang="en-US" dirty="0"/>
              <a:t>No act is inherently criminal.</a:t>
            </a:r>
          </a:p>
          <a:p>
            <a:pPr lvl="1">
              <a:spcBef>
                <a:spcPts val="300"/>
              </a:spcBef>
              <a:spcAft>
                <a:spcPts val="400"/>
              </a:spcAft>
            </a:pPr>
            <a:r>
              <a:rPr lang="en-US" altLang="en-US" dirty="0"/>
              <a:t>Because some form of deviance exists in all societies, it must serve a positive social function.</a:t>
            </a:r>
          </a:p>
          <a:p>
            <a:pPr lvl="1">
              <a:spcBef>
                <a:spcPts val="300"/>
              </a:spcBef>
              <a:spcAft>
                <a:spcPts val="400"/>
              </a:spcAft>
            </a:pPr>
            <a:r>
              <a:rPr lang="en-US" altLang="en-US" dirty="0"/>
              <a:t>Positive effects: </a:t>
            </a:r>
          </a:p>
          <a:p>
            <a:pPr lvl="2">
              <a:spcBef>
                <a:spcPts val="300"/>
              </a:spcBef>
              <a:spcAft>
                <a:spcPts val="400"/>
              </a:spcAft>
            </a:pPr>
            <a:r>
              <a:rPr lang="en-US" altLang="en-US" dirty="0"/>
              <a:t>Collectively labeling acts as deviant clarifies our shared beliefs and values.</a:t>
            </a:r>
          </a:p>
          <a:p>
            <a:pPr lvl="2">
              <a:spcBef>
                <a:spcPts val="300"/>
              </a:spcBef>
              <a:spcAft>
                <a:spcPts val="400"/>
              </a:spcAft>
            </a:pPr>
            <a:r>
              <a:rPr lang="en-US" altLang="en-US" dirty="0"/>
              <a:t>Punishment creates solidarity in opposition to the offender and functions as a deterrent.</a:t>
            </a:r>
          </a:p>
          <a:p>
            <a:pPr lvl="2">
              <a:spcBef>
                <a:spcPts val="300"/>
              </a:spcBef>
              <a:spcAft>
                <a:spcPts val="400"/>
              </a:spcAft>
            </a:pPr>
            <a:r>
              <a:rPr lang="en-US" altLang="en-US" dirty="0"/>
              <a:t>Deviant acts might lead us to recognize the limits of our existing beliefs and practices.</a:t>
            </a:r>
          </a:p>
          <a:p>
            <a:pPr lvl="1">
              <a:spcBef>
                <a:spcPts val="300"/>
              </a:spcBef>
              <a:spcAft>
                <a:spcPts val="400"/>
              </a:spcAft>
            </a:pPr>
            <a:r>
              <a:rPr lang="en-US" altLang="en-US" dirty="0"/>
              <a:t>When social integration is weak, as in a period of </a:t>
            </a:r>
            <a:r>
              <a:rPr lang="en-US" altLang="en-US" i="1" dirty="0"/>
              <a:t>anomie</a:t>
            </a:r>
            <a:r>
              <a:rPr lang="en-US" altLang="en-US" dirty="0"/>
              <a:t>, people are freer to pursue deviant paths.</a:t>
            </a:r>
          </a:p>
        </p:txBody>
      </p:sp>
    </p:spTree>
    <p:extLst>
      <p:ext uri="{BB962C8B-B14F-4D97-AF65-F5344CB8AC3E}">
        <p14:creationId xmlns:p14="http://schemas.microsoft.com/office/powerpoint/2010/main" val="186766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Functions of Crime and Deviance</a:t>
            </a:r>
            <a:r>
              <a:rPr lang="en-US" altLang="en-US" sz="1200" dirty="0"/>
              <a:t> 2</a:t>
            </a:r>
            <a:endParaRPr lang="en-US" sz="1200" dirty="0"/>
          </a:p>
        </p:txBody>
      </p:sp>
      <p:sp>
        <p:nvSpPr>
          <p:cNvPr id="4" name="Content Placeholder 2"/>
          <p:cNvSpPr>
            <a:spLocks noGrp="1"/>
          </p:cNvSpPr>
          <p:nvPr>
            <p:ph sz="quarter" idx="11"/>
          </p:nvPr>
        </p:nvSpPr>
        <p:spPr>
          <a:xfrm>
            <a:off x="342900" y="1276709"/>
            <a:ext cx="8458200" cy="5146951"/>
          </a:xfrm>
        </p:spPr>
        <p:txBody>
          <a:bodyPr/>
          <a:lstStyle/>
          <a:p>
            <a:r>
              <a:rPr lang="en-US" altLang="en-US" b="1" dirty="0"/>
              <a:t>Merton’</a:t>
            </a:r>
            <a:r>
              <a:rPr lang="en-US" altLang="ja-JP" b="1" dirty="0"/>
              <a:t>s Strain Theory.</a:t>
            </a:r>
          </a:p>
          <a:p>
            <a:pPr lvl="1"/>
            <a:r>
              <a:rPr lang="en-US" altLang="en-US" b="1" dirty="0"/>
              <a:t>Strain theory of deviance: </a:t>
            </a:r>
            <a:r>
              <a:rPr lang="en-US" altLang="en-US" dirty="0"/>
              <a:t>a theory of deviance as an adaptation of socially prescribed goals or of the means governing their attainment, or both.</a:t>
            </a:r>
          </a:p>
          <a:p>
            <a:pPr lvl="1"/>
            <a:r>
              <a:rPr lang="en-US" altLang="en-US" dirty="0"/>
              <a:t>Five basic forms of adaptation to cultural expectations:</a:t>
            </a:r>
          </a:p>
          <a:p>
            <a:pPr lvl="2"/>
            <a:r>
              <a:rPr lang="en-US" altLang="en-US" dirty="0"/>
              <a:t>Conformist.</a:t>
            </a:r>
          </a:p>
          <a:p>
            <a:pPr lvl="2"/>
            <a:r>
              <a:rPr lang="en-US" altLang="en-US" dirty="0"/>
              <a:t>Innovator.</a:t>
            </a:r>
          </a:p>
          <a:p>
            <a:pPr lvl="2"/>
            <a:r>
              <a:rPr lang="en-US" altLang="en-US" dirty="0"/>
              <a:t>Ritualist.</a:t>
            </a:r>
          </a:p>
          <a:p>
            <a:pPr lvl="2"/>
            <a:r>
              <a:rPr lang="en-US" altLang="en-US" dirty="0"/>
              <a:t>Retreatist.</a:t>
            </a:r>
          </a:p>
          <a:p>
            <a:pPr lvl="2"/>
            <a:r>
              <a:rPr lang="en-US" altLang="en-US" dirty="0"/>
              <a:t>Rebel.</a:t>
            </a:r>
          </a:p>
        </p:txBody>
      </p:sp>
    </p:spTree>
    <p:extLst>
      <p:ext uri="{BB962C8B-B14F-4D97-AF65-F5344CB8AC3E}">
        <p14:creationId xmlns:p14="http://schemas.microsoft.com/office/powerpoint/2010/main" val="3241297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Functions of Crime and Deviance: Merton’s Typology </a:t>
            </a:r>
            <a:br>
              <a:rPr lang="en-US" altLang="en-US" dirty="0"/>
            </a:br>
            <a:r>
              <a:rPr lang="en-US" altLang="en-US" dirty="0"/>
              <a:t>of Deviance</a:t>
            </a:r>
            <a:endParaRPr lang="en-US" dirty="0"/>
          </a:p>
        </p:txBody>
      </p:sp>
      <p:pic>
        <p:nvPicPr>
          <p:cNvPr id="8" name="Picture 2" descr="An illustration depicts the possible discrepancies between cultural goals and the institutionalized means available to achieve these goals by 5 different types of people. ">
            <a:extLst>
              <a:ext uri="{FF2B5EF4-FFF2-40B4-BE49-F238E27FC236}">
                <a16:creationId xmlns:a16="http://schemas.microsoft.com/office/drawing/2014/main" id="{76BB7992-9664-4EDD-A319-D26C377EC227}"/>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6914" r="-26914"/>
          <a:stretch/>
        </p:blipFill>
        <p:spPr>
          <a:xfrm>
            <a:off x="342900" y="1647828"/>
            <a:ext cx="8458200" cy="4229093"/>
          </a:xfrm>
        </p:spPr>
      </p:pic>
      <p:sp>
        <p:nvSpPr>
          <p:cNvPr id="6" name="Text Placeholder 3">
            <a:extLst>
              <a:ext uri="{FF2B5EF4-FFF2-40B4-BE49-F238E27FC236}">
                <a16:creationId xmlns:a16="http://schemas.microsoft.com/office/drawing/2014/main" id="{916C5B31-8F59-4D94-8555-C5D944EACF17}"/>
              </a:ext>
            </a:extLst>
          </p:cNvPr>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endParaRPr lang="en-US" dirty="0"/>
          </a:p>
        </p:txBody>
      </p:sp>
      <p:sp>
        <p:nvSpPr>
          <p:cNvPr id="7" name="Text Placeholder 4"/>
          <p:cNvSpPr>
            <a:spLocks noGrp="1"/>
          </p:cNvSpPr>
          <p:nvPr>
            <p:ph type="body" sz="quarter" idx="30"/>
          </p:nvPr>
        </p:nvSpPr>
        <p:spPr/>
        <p:txBody>
          <a:bodyPr/>
          <a:lstStyle/>
          <a:p>
            <a:r>
              <a:rPr lang="en-US" i="1" dirty="0"/>
              <a:t>Source: </a:t>
            </a:r>
            <a:r>
              <a:rPr lang="en-US" dirty="0"/>
              <a:t>Merton 1968.</a:t>
            </a:r>
          </a:p>
        </p:txBody>
      </p:sp>
    </p:spTree>
    <p:extLst>
      <p:ext uri="{BB962C8B-B14F-4D97-AF65-F5344CB8AC3E}">
        <p14:creationId xmlns:p14="http://schemas.microsoft.com/office/powerpoint/2010/main" val="793025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Functions of Crime and Deviance</a:t>
            </a:r>
            <a:r>
              <a:rPr lang="en-US" altLang="en-US" sz="1200" dirty="0"/>
              <a:t> 3</a:t>
            </a:r>
            <a:endParaRPr lang="en-US" sz="1200" dirty="0"/>
          </a:p>
        </p:txBody>
      </p:sp>
      <p:sp>
        <p:nvSpPr>
          <p:cNvPr id="4" name="Content Placeholder 2"/>
          <p:cNvSpPr>
            <a:spLocks noGrp="1"/>
          </p:cNvSpPr>
          <p:nvPr>
            <p:ph sz="quarter" idx="11"/>
          </p:nvPr>
        </p:nvSpPr>
        <p:spPr>
          <a:xfrm>
            <a:off x="342900" y="1276709"/>
            <a:ext cx="8458200" cy="5238391"/>
          </a:xfrm>
        </p:spPr>
        <p:txBody>
          <a:bodyPr/>
          <a:lstStyle/>
          <a:p>
            <a:pPr>
              <a:spcBef>
                <a:spcPts val="800"/>
              </a:spcBef>
            </a:pPr>
            <a:r>
              <a:rPr lang="en-US" altLang="en-US" b="1" dirty="0"/>
              <a:t>Hirschi’s Social Control Theory.</a:t>
            </a:r>
          </a:p>
          <a:p>
            <a:pPr lvl="1"/>
            <a:r>
              <a:rPr lang="en-US" altLang="ja-JP" dirty="0"/>
              <a:t>American sociologist Travis Hirschi asks why people </a:t>
            </a:r>
            <a:r>
              <a:rPr lang="en-US" altLang="ja-JP" i="1" dirty="0"/>
              <a:t>don’t</a:t>
            </a:r>
            <a:r>
              <a:rPr lang="en-US" altLang="ja-JP" dirty="0"/>
              <a:t> commit crimes.</a:t>
            </a:r>
          </a:p>
          <a:p>
            <a:pPr lvl="1"/>
            <a:r>
              <a:rPr lang="en-US" altLang="ja-JP" b="1" dirty="0"/>
              <a:t>Social control theory: </a:t>
            </a:r>
            <a:r>
              <a:rPr lang="en-US" altLang="ja-JP" dirty="0"/>
              <a:t>a theory of deviance that posits that the social bonds we share with other members of society lead us to conform to society’s norms.</a:t>
            </a:r>
          </a:p>
          <a:p>
            <a:pPr lvl="1"/>
            <a:r>
              <a:rPr lang="en-US" altLang="ja-JP" dirty="0"/>
              <a:t>Four key elements strengthen social bonds:</a:t>
            </a:r>
          </a:p>
          <a:p>
            <a:pPr lvl="2"/>
            <a:r>
              <a:rPr lang="en-US" altLang="ja-JP" dirty="0"/>
              <a:t>Attachment.</a:t>
            </a:r>
          </a:p>
          <a:p>
            <a:pPr lvl="2"/>
            <a:r>
              <a:rPr lang="en-US" altLang="ja-JP" dirty="0"/>
              <a:t>Commitment.</a:t>
            </a:r>
          </a:p>
          <a:p>
            <a:pPr lvl="2"/>
            <a:r>
              <a:rPr lang="en-US" altLang="ja-JP" dirty="0"/>
              <a:t>Involvement.</a:t>
            </a:r>
          </a:p>
          <a:p>
            <a:pPr lvl="2"/>
            <a:r>
              <a:rPr lang="en-US" altLang="ja-JP" dirty="0"/>
              <a:t>Belief.</a:t>
            </a:r>
          </a:p>
        </p:txBody>
      </p:sp>
    </p:spTree>
    <p:extLst>
      <p:ext uri="{BB962C8B-B14F-4D97-AF65-F5344CB8AC3E}">
        <p14:creationId xmlns:p14="http://schemas.microsoft.com/office/powerpoint/2010/main" val="1387957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Interpersonal Interaction and Defining Deviance</a:t>
            </a:r>
            <a:r>
              <a:rPr lang="en-US" altLang="en-US" sz="1200" dirty="0"/>
              <a:t> 1</a:t>
            </a:r>
            <a:endParaRPr lang="en-US" sz="1200" dirty="0"/>
          </a:p>
        </p:txBody>
      </p:sp>
      <p:sp>
        <p:nvSpPr>
          <p:cNvPr id="4" name="Content Placeholder 2"/>
          <p:cNvSpPr>
            <a:spLocks noGrp="1"/>
          </p:cNvSpPr>
          <p:nvPr>
            <p:ph sz="quarter" idx="11"/>
          </p:nvPr>
        </p:nvSpPr>
        <p:spPr>
          <a:xfrm>
            <a:off x="342900" y="1276709"/>
            <a:ext cx="8458200" cy="5238391"/>
          </a:xfrm>
        </p:spPr>
        <p:txBody>
          <a:bodyPr/>
          <a:lstStyle/>
          <a:p>
            <a:pPr>
              <a:spcBef>
                <a:spcPts val="800"/>
              </a:spcBef>
            </a:pPr>
            <a:r>
              <a:rPr lang="en-US" altLang="en-US" b="1" dirty="0"/>
              <a:t>Sutherland’s Cultural Transmission Theory.</a:t>
            </a:r>
          </a:p>
          <a:p>
            <a:pPr lvl="1"/>
            <a:r>
              <a:rPr lang="en-US" altLang="en-US" b="1" dirty="0"/>
              <a:t>Cultural transmission: </a:t>
            </a:r>
            <a:r>
              <a:rPr lang="en-US" altLang="en-US" dirty="0"/>
              <a:t>a school of criminology that argues that criminal behavior is learned through social interactions.</a:t>
            </a:r>
          </a:p>
          <a:p>
            <a:pPr lvl="1"/>
            <a:r>
              <a:rPr lang="en-US" altLang="en-US" b="1" dirty="0"/>
              <a:t>Differential association: </a:t>
            </a:r>
            <a:r>
              <a:rPr lang="en-US" altLang="en-US" dirty="0"/>
              <a:t>a theory of deviance that holds that violation of rules results from exposure to attitudes favorable to criminal acts.</a:t>
            </a:r>
          </a:p>
          <a:p>
            <a:pPr lvl="1"/>
            <a:r>
              <a:rPr lang="en-US" altLang="en-US" dirty="0"/>
              <a:t>This approach directs our attention to the paramount role of social interaction and context in increasing a person’s motivation to engage in deviant behavior.</a:t>
            </a:r>
          </a:p>
        </p:txBody>
      </p:sp>
    </p:spTree>
    <p:extLst>
      <p:ext uri="{BB962C8B-B14F-4D97-AF65-F5344CB8AC3E}">
        <p14:creationId xmlns:p14="http://schemas.microsoft.com/office/powerpoint/2010/main" val="91241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Interpersonal Interaction and Defining Deviance</a:t>
            </a:r>
            <a:r>
              <a:rPr lang="en-US" altLang="en-US" sz="1200" dirty="0"/>
              <a:t> 2</a:t>
            </a:r>
            <a:endParaRPr lang="en-US" sz="1200" dirty="0"/>
          </a:p>
        </p:txBody>
      </p:sp>
      <p:sp>
        <p:nvSpPr>
          <p:cNvPr id="4" name="Content Placeholder 2"/>
          <p:cNvSpPr>
            <a:spLocks noGrp="1"/>
          </p:cNvSpPr>
          <p:nvPr>
            <p:ph sz="quarter" idx="11"/>
          </p:nvPr>
        </p:nvSpPr>
        <p:spPr>
          <a:xfrm>
            <a:off x="342900" y="1276709"/>
            <a:ext cx="8458200" cy="5238391"/>
          </a:xfrm>
        </p:spPr>
        <p:txBody>
          <a:bodyPr/>
          <a:lstStyle/>
          <a:p>
            <a:pPr>
              <a:spcBef>
                <a:spcPts val="800"/>
              </a:spcBef>
            </a:pPr>
            <a:r>
              <a:rPr lang="en-US" altLang="en-US" b="1" dirty="0"/>
              <a:t>Social Disorganization Theory.</a:t>
            </a:r>
          </a:p>
          <a:p>
            <a:pPr lvl="1"/>
            <a:r>
              <a:rPr lang="en-US" altLang="en-US" b="1" dirty="0"/>
              <a:t>Social disorganization theory: </a:t>
            </a:r>
            <a:r>
              <a:rPr lang="en-US" altLang="en-US" dirty="0"/>
              <a:t>the theory that attributes increases in crime and deviance to the absence or breakdown of communal relationships and social institutions.</a:t>
            </a:r>
          </a:p>
          <a:p>
            <a:pPr lvl="2"/>
            <a:r>
              <a:rPr lang="en-US" altLang="en-US" dirty="0"/>
              <a:t>Family, school, church, local government.</a:t>
            </a:r>
          </a:p>
          <a:p>
            <a:pPr lvl="1"/>
            <a:r>
              <a:rPr lang="en-US" altLang="en-US" b="1" dirty="0"/>
              <a:t>Broken windows hypothesis: </a:t>
            </a:r>
            <a:r>
              <a:rPr lang="en-US" altLang="en-US" dirty="0"/>
              <a:t>the theory that physical signs in a community or neighborhood indicate a corresponding breakdown of social order within which crime and deviance are likely to thrive.</a:t>
            </a:r>
          </a:p>
        </p:txBody>
      </p:sp>
    </p:spTree>
    <p:extLst>
      <p:ext uri="{BB962C8B-B14F-4D97-AF65-F5344CB8AC3E}">
        <p14:creationId xmlns:p14="http://schemas.microsoft.com/office/powerpoint/2010/main" val="540115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Interpersonal Interaction and Defining Deviance</a:t>
            </a:r>
            <a:r>
              <a:rPr lang="en-US" altLang="en-US" sz="1200" dirty="0"/>
              <a:t> 3</a:t>
            </a:r>
            <a:endParaRPr lang="en-US" sz="1200" dirty="0"/>
          </a:p>
        </p:txBody>
      </p:sp>
      <p:sp>
        <p:nvSpPr>
          <p:cNvPr id="4" name="Content Placeholder 2"/>
          <p:cNvSpPr>
            <a:spLocks noGrp="1"/>
          </p:cNvSpPr>
          <p:nvPr>
            <p:ph sz="quarter" idx="11"/>
          </p:nvPr>
        </p:nvSpPr>
        <p:spPr>
          <a:xfrm>
            <a:off x="342900" y="1276709"/>
            <a:ext cx="8458200" cy="5226961"/>
          </a:xfrm>
        </p:spPr>
        <p:txBody>
          <a:bodyPr/>
          <a:lstStyle/>
          <a:p>
            <a:pPr>
              <a:spcBef>
                <a:spcPts val="600"/>
              </a:spcBef>
            </a:pPr>
            <a:r>
              <a:rPr lang="en-US" altLang="en-US" b="1" dirty="0"/>
              <a:t>Labeling Theory.</a:t>
            </a:r>
          </a:p>
          <a:p>
            <a:pPr lvl="1">
              <a:spcBef>
                <a:spcPts val="600"/>
              </a:spcBef>
            </a:pPr>
            <a:r>
              <a:rPr lang="en-US" altLang="en-US" dirty="0"/>
              <a:t>Sociologist William Chambliss conducted a study of deviance in which groups of boys who engaged in similar deviant acts were treated differently according to whether they were identified as “Saints” or “Roughnecks.”</a:t>
            </a:r>
          </a:p>
          <a:p>
            <a:pPr lvl="1">
              <a:spcBef>
                <a:spcPts val="600"/>
              </a:spcBef>
            </a:pPr>
            <a:r>
              <a:rPr lang="en-US" altLang="en-US" b="1" dirty="0"/>
              <a:t>Labeling theory: </a:t>
            </a:r>
            <a:r>
              <a:rPr lang="en-US" altLang="en-US" dirty="0"/>
              <a:t>an approach to deviance that attempts to explain why certain people are viewed as deviants while others engaged in the same behavior are not.</a:t>
            </a:r>
          </a:p>
          <a:p>
            <a:pPr lvl="1">
              <a:spcBef>
                <a:spcPts val="600"/>
              </a:spcBef>
            </a:pPr>
            <a:r>
              <a:rPr lang="en-US" altLang="en-US" dirty="0"/>
              <a:t>Labeling theory is also called the </a:t>
            </a:r>
            <a:r>
              <a:rPr lang="en-US" altLang="en-US" b="1" dirty="0"/>
              <a:t>societal-reaction approach</a:t>
            </a:r>
            <a:r>
              <a:rPr lang="en-US" altLang="en-US" dirty="0"/>
              <a:t>—based on the idea that it is the response to an act, not the act itself, that determines deviance.</a:t>
            </a:r>
          </a:p>
          <a:p>
            <a:pPr lvl="1">
              <a:spcBef>
                <a:spcPts val="600"/>
              </a:spcBef>
            </a:pPr>
            <a:r>
              <a:rPr lang="en-US" altLang="en-US" dirty="0"/>
              <a:t>Example: the practice of racial profiling.</a:t>
            </a:r>
          </a:p>
        </p:txBody>
      </p:sp>
    </p:spTree>
    <p:extLst>
      <p:ext uri="{BB962C8B-B14F-4D97-AF65-F5344CB8AC3E}">
        <p14:creationId xmlns:p14="http://schemas.microsoft.com/office/powerpoint/2010/main" val="1347488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Conflict, Power, and Criminality</a:t>
            </a:r>
            <a:r>
              <a:rPr lang="en-US" altLang="en-US" sz="1200" dirty="0"/>
              <a:t> 1</a:t>
            </a:r>
            <a:endParaRPr lang="en-IN" sz="1200" dirty="0"/>
          </a:p>
        </p:txBody>
      </p:sp>
      <p:sp>
        <p:nvSpPr>
          <p:cNvPr id="3" name="Content Placeholder 2"/>
          <p:cNvSpPr>
            <a:spLocks noGrp="1"/>
          </p:cNvSpPr>
          <p:nvPr>
            <p:ph sz="quarter" idx="11"/>
          </p:nvPr>
        </p:nvSpPr>
        <p:spPr>
          <a:xfrm>
            <a:off x="342900" y="1276709"/>
            <a:ext cx="8458200" cy="5192671"/>
          </a:xfrm>
        </p:spPr>
        <p:txBody>
          <a:bodyPr/>
          <a:lstStyle/>
          <a:p>
            <a:pPr>
              <a:spcBef>
                <a:spcPts val="600"/>
              </a:spcBef>
            </a:pPr>
            <a:r>
              <a:rPr lang="en-US" altLang="en-US" dirty="0"/>
              <a:t>Richard Quinney: Crime is defined as such by legislators who may be influenced by the economic elites to advance their interests.</a:t>
            </a:r>
          </a:p>
          <a:p>
            <a:pPr>
              <a:spcBef>
                <a:spcPts val="600"/>
              </a:spcBef>
            </a:pPr>
            <a:r>
              <a:rPr lang="en-US" altLang="en-US" b="1" dirty="0"/>
              <a:t>Race and Class.</a:t>
            </a:r>
          </a:p>
          <a:p>
            <a:pPr lvl="1">
              <a:spcBef>
                <a:spcPts val="600"/>
              </a:spcBef>
            </a:pPr>
            <a:r>
              <a:rPr lang="en-US" altLang="en-US" dirty="0"/>
              <a:t>Suspects are treated differently based on their racial, ethnic, or social class background.</a:t>
            </a:r>
          </a:p>
          <a:p>
            <a:pPr lvl="1">
              <a:spcBef>
                <a:spcPts val="600"/>
              </a:spcBef>
            </a:pPr>
            <a:r>
              <a:rPr lang="en-US" altLang="en-US" b="1" dirty="0"/>
              <a:t>Differential justice: </a:t>
            </a:r>
            <a:r>
              <a:rPr lang="en-US" altLang="en-US" dirty="0"/>
              <a:t>variations in the way social control is exercised over different groups.</a:t>
            </a:r>
          </a:p>
          <a:p>
            <a:pPr lvl="1">
              <a:spcBef>
                <a:spcPts val="600"/>
              </a:spcBef>
            </a:pPr>
            <a:r>
              <a:rPr lang="en-US" altLang="en-US" dirty="0"/>
              <a:t>In death penalty cases, poor people cannot afford adequate representation; defendants are more likely to be sentenced to death if the victims were White; and Black defendants are more likely to face execution.</a:t>
            </a:r>
          </a:p>
        </p:txBody>
      </p:sp>
    </p:spTree>
    <p:extLst>
      <p:ext uri="{BB962C8B-B14F-4D97-AF65-F5344CB8AC3E}">
        <p14:creationId xmlns:p14="http://schemas.microsoft.com/office/powerpoint/2010/main" val="3110161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Conflict, Power, and Criminality: Executions by State since 1976</a:t>
            </a:r>
            <a:endParaRPr lang="en-US" dirty="0"/>
          </a:p>
        </p:txBody>
      </p:sp>
      <p:pic>
        <p:nvPicPr>
          <p:cNvPr id="9" name="Picture 2" descr="A map of United States represents the execution of death penalty since 1976. ">
            <a:extLst>
              <a:ext uri="{FF2B5EF4-FFF2-40B4-BE49-F238E27FC236}">
                <a16:creationId xmlns:a16="http://schemas.microsoft.com/office/drawing/2014/main" id="{D3AEB129-2277-45FC-AAE7-538A21E0F105}"/>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0300" r="-20300"/>
          <a:stretch/>
        </p:blipFill>
        <p:spPr>
          <a:xfrm>
            <a:off x="731520" y="1169338"/>
            <a:ext cx="7680960" cy="3840480"/>
          </a:xfrm>
        </p:spPr>
      </p:pic>
      <p:sp>
        <p:nvSpPr>
          <p:cNvPr id="4" name="Content Placeholder 3"/>
          <p:cNvSpPr>
            <a:spLocks noGrp="1"/>
          </p:cNvSpPr>
          <p:nvPr>
            <p:ph sz="quarter" idx="14"/>
          </p:nvPr>
        </p:nvSpPr>
        <p:spPr>
          <a:xfrm>
            <a:off x="342900" y="5159072"/>
            <a:ext cx="8458200" cy="1085850"/>
          </a:xfrm>
        </p:spPr>
        <p:txBody>
          <a:bodyPr/>
          <a:lstStyle/>
          <a:p>
            <a:pPr>
              <a:spcBef>
                <a:spcPts val="600"/>
              </a:spcBef>
              <a:spcAft>
                <a:spcPts val="600"/>
              </a:spcAft>
            </a:pPr>
            <a:r>
              <a:rPr lang="en-US" sz="1600" i="1" dirty="0"/>
              <a:t>Note: </a:t>
            </a:r>
            <a:r>
              <a:rPr lang="en-US" sz="1600" dirty="0"/>
              <a:t>The death penalty was reinstated by the U.S. Supreme Court in 1976. Data current as of May 2019. New Mexico abolished the death penalty in 2009. California established a moratorium on the use of the death penalty in March 2019.</a:t>
            </a:r>
            <a:br>
              <a:rPr lang="en-US" sz="1600" dirty="0"/>
            </a:br>
            <a:r>
              <a:rPr lang="en-US" sz="1600" i="1" dirty="0"/>
              <a:t>Source: </a:t>
            </a:r>
            <a:r>
              <a:rPr lang="en-US" sz="1600" dirty="0"/>
              <a:t>Death Penalty Information Center 2019.</a:t>
            </a:r>
          </a:p>
        </p:txBody>
      </p:sp>
      <p:sp>
        <p:nvSpPr>
          <p:cNvPr id="10" name="Text Placeholder 4"/>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p>
        </p:txBody>
      </p:sp>
    </p:spTree>
    <p:extLst>
      <p:ext uri="{BB962C8B-B14F-4D97-AF65-F5344CB8AC3E}">
        <p14:creationId xmlns:p14="http://schemas.microsoft.com/office/powerpoint/2010/main" val="420732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Social Control</a:t>
            </a:r>
            <a:endParaRPr lang="en-IN" dirty="0"/>
          </a:p>
        </p:txBody>
      </p:sp>
      <p:sp>
        <p:nvSpPr>
          <p:cNvPr id="3" name="Content Placeholder 2"/>
          <p:cNvSpPr>
            <a:spLocks noGrp="1"/>
          </p:cNvSpPr>
          <p:nvPr>
            <p:ph sz="quarter" idx="11"/>
          </p:nvPr>
        </p:nvSpPr>
        <p:spPr/>
        <p:txBody>
          <a:bodyPr/>
          <a:lstStyle/>
          <a:p>
            <a:pPr>
              <a:spcBef>
                <a:spcPts val="1200"/>
              </a:spcBef>
            </a:pPr>
            <a:r>
              <a:rPr lang="en-US" altLang="en-US" b="1" dirty="0"/>
              <a:t>Social control: </a:t>
            </a:r>
            <a:r>
              <a:rPr lang="en-US" altLang="en-US" dirty="0"/>
              <a:t>society’s power to limit deviance by enforcing conformity to expected norms and values.</a:t>
            </a:r>
          </a:p>
          <a:p>
            <a:pPr>
              <a:spcBef>
                <a:spcPts val="1200"/>
              </a:spcBef>
            </a:pPr>
            <a:r>
              <a:rPr lang="en-US" altLang="en-US" dirty="0"/>
              <a:t>Those around us use positive and negative sanctions to encourage and discourage particular behaviors.</a:t>
            </a:r>
          </a:p>
          <a:p>
            <a:pPr>
              <a:spcBef>
                <a:spcPts val="1200"/>
              </a:spcBef>
            </a:pPr>
            <a:r>
              <a:rPr lang="en-US" altLang="en-US" dirty="0"/>
              <a:t>Great power potentially rests in the hands of those with authority over us.</a:t>
            </a:r>
          </a:p>
        </p:txBody>
      </p:sp>
    </p:spTree>
    <p:extLst>
      <p:ext uri="{BB962C8B-B14F-4D97-AF65-F5344CB8AC3E}">
        <p14:creationId xmlns:p14="http://schemas.microsoft.com/office/powerpoint/2010/main" val="795598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Conflict, Power, and Criminality</a:t>
            </a:r>
            <a:r>
              <a:rPr lang="en-US" altLang="en-US" sz="1200" dirty="0"/>
              <a:t> 2</a:t>
            </a:r>
            <a:endParaRPr lang="en-IN" sz="1200" dirty="0"/>
          </a:p>
        </p:txBody>
      </p:sp>
      <p:sp>
        <p:nvSpPr>
          <p:cNvPr id="3" name="Content Placeholder 2"/>
          <p:cNvSpPr>
            <a:spLocks noGrp="1"/>
          </p:cNvSpPr>
          <p:nvPr>
            <p:ph sz="quarter" idx="11"/>
          </p:nvPr>
        </p:nvSpPr>
        <p:spPr>
          <a:xfrm>
            <a:off x="342900" y="1276709"/>
            <a:ext cx="8458200" cy="5192671"/>
          </a:xfrm>
        </p:spPr>
        <p:txBody>
          <a:bodyPr/>
          <a:lstStyle/>
          <a:p>
            <a:pPr>
              <a:spcBef>
                <a:spcPts val="800"/>
              </a:spcBef>
            </a:pPr>
            <a:r>
              <a:rPr lang="en-US" altLang="en-US" b="1" dirty="0"/>
              <a:t>Gender.</a:t>
            </a:r>
          </a:p>
          <a:p>
            <a:pPr lvl="1"/>
            <a:r>
              <a:rPr lang="en-US" altLang="en-US" dirty="0"/>
              <a:t>Criminologists </a:t>
            </a:r>
            <a:r>
              <a:rPr lang="en-US" altLang="en-US" dirty="0" err="1"/>
              <a:t>Meda</a:t>
            </a:r>
            <a:r>
              <a:rPr lang="en-US" altLang="en-US" dirty="0"/>
              <a:t> Chesney-Lind and Gillian Balfour: </a:t>
            </a:r>
            <a:br>
              <a:rPr lang="en-US" altLang="en-US" dirty="0"/>
            </a:br>
            <a:r>
              <a:rPr lang="en-US" altLang="en-US" dirty="0"/>
              <a:t>the existing approaches to deviance were developed with only men in mind.</a:t>
            </a:r>
          </a:p>
          <a:p>
            <a:pPr lvl="1"/>
            <a:r>
              <a:rPr lang="en-US" altLang="en-US" dirty="0"/>
              <a:t>In some parts of the world, laws regarding rape and marriage continue to point toward inequality for women.</a:t>
            </a:r>
          </a:p>
          <a:p>
            <a:pPr lvl="1"/>
            <a:r>
              <a:rPr lang="en-US" altLang="en-US" dirty="0"/>
              <a:t>As women take on more active and powerful roles, the gender differences in deviance and crime have narrowed.</a:t>
            </a:r>
          </a:p>
        </p:txBody>
      </p:sp>
    </p:spTree>
    <p:extLst>
      <p:ext uri="{BB962C8B-B14F-4D97-AF65-F5344CB8AC3E}">
        <p14:creationId xmlns:p14="http://schemas.microsoft.com/office/powerpoint/2010/main" val="1291180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itchFamily="34" charset="0"/>
                <a:cs typeface="Verdana" pitchFamily="34" charset="0"/>
              </a:rPr>
              <a:t>SOC VIEWS on </a:t>
            </a:r>
            <a:r>
              <a:rPr lang="en-US" altLang="en-US" dirty="0"/>
              <a:t>Deviance</a:t>
            </a:r>
            <a:endParaRPr lang="en-IN" sz="1200" dirty="0"/>
          </a:p>
        </p:txBody>
      </p:sp>
      <p:pic>
        <p:nvPicPr>
          <p:cNvPr id="5" name="Picture 2" descr="A 3 circle Venn diagram represents SOC views on Deviance. An arrow from the intersecting region of the 3 circles points downward. ">
            <a:extLst>
              <a:ext uri="{FF2B5EF4-FFF2-40B4-BE49-F238E27FC236}">
                <a16:creationId xmlns:a16="http://schemas.microsoft.com/office/drawing/2014/main" id="{F5D62E22-5756-4819-B556-86A18CB600BA}"/>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37" r="-237"/>
          <a:stretch/>
        </p:blipFill>
        <p:spPr>
          <a:xfrm>
            <a:off x="1725929" y="1107790"/>
            <a:ext cx="5586224" cy="5120640"/>
          </a:xfrm>
        </p:spPr>
      </p:pic>
      <p:sp>
        <p:nvSpPr>
          <p:cNvPr id="6" name="Text Placeholder 3"/>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endParaRPr lang="en-US" dirty="0"/>
          </a:p>
        </p:txBody>
      </p:sp>
    </p:spTree>
    <p:extLst>
      <p:ext uri="{BB962C8B-B14F-4D97-AF65-F5344CB8AC3E}">
        <p14:creationId xmlns:p14="http://schemas.microsoft.com/office/powerpoint/2010/main" val="1515033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the Connection</a:t>
            </a:r>
            <a:r>
              <a:rPr lang="en-US" sz="1200" dirty="0"/>
              <a:t> 1</a:t>
            </a:r>
            <a:endParaRPr lang="en-IN" sz="1200" dirty="0"/>
          </a:p>
        </p:txBody>
      </p:sp>
      <p:sp>
        <p:nvSpPr>
          <p:cNvPr id="3" name="Content Placeholder 2"/>
          <p:cNvSpPr>
            <a:spLocks noGrp="1"/>
          </p:cNvSpPr>
          <p:nvPr>
            <p:ph sz="quarter" idx="11"/>
          </p:nvPr>
        </p:nvSpPr>
        <p:spPr>
          <a:xfrm>
            <a:off x="342900" y="1276708"/>
            <a:ext cx="8458200" cy="5212080"/>
          </a:xfrm>
        </p:spPr>
        <p:txBody>
          <a:bodyPr/>
          <a:lstStyle/>
          <a:p>
            <a:pPr>
              <a:spcBef>
                <a:spcPts val="800"/>
              </a:spcBef>
            </a:pPr>
            <a:r>
              <a:rPr lang="en-US" dirty="0"/>
              <a:t>How would each perspective approach, explore, and explain mass public shootings in the United States?</a:t>
            </a:r>
          </a:p>
          <a:p>
            <a:pPr>
              <a:spcBef>
                <a:spcPts val="800"/>
              </a:spcBef>
            </a:pPr>
            <a:r>
              <a:rPr lang="en-US" dirty="0"/>
              <a:t>What perspective do you think provides the best explanation for the results of Milgram’s experiment on obedience? Why?</a:t>
            </a:r>
          </a:p>
          <a:p>
            <a:pPr>
              <a:spcBef>
                <a:spcPts val="800"/>
              </a:spcBef>
            </a:pPr>
            <a:r>
              <a:rPr lang="en-US" dirty="0"/>
              <a:t>Describe victimless crime from the point of view of each of the three perspectives, using one of the following examples in your response: drug use, gambling, or prostitution.</a:t>
            </a:r>
          </a:p>
        </p:txBody>
      </p:sp>
    </p:spTree>
    <p:extLst>
      <p:ext uri="{BB962C8B-B14F-4D97-AF65-F5344CB8AC3E}">
        <p14:creationId xmlns:p14="http://schemas.microsoft.com/office/powerpoint/2010/main" val="2428143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the Connection</a:t>
            </a:r>
            <a:r>
              <a:rPr lang="en-US" sz="1200" dirty="0"/>
              <a:t> 2</a:t>
            </a:r>
            <a:endParaRPr lang="en-IN" sz="1200" dirty="0"/>
          </a:p>
        </p:txBody>
      </p:sp>
      <p:sp>
        <p:nvSpPr>
          <p:cNvPr id="3" name="Content Placeholder 2"/>
          <p:cNvSpPr>
            <a:spLocks noGrp="1"/>
          </p:cNvSpPr>
          <p:nvPr>
            <p:ph sz="quarter" idx="11"/>
          </p:nvPr>
        </p:nvSpPr>
        <p:spPr>
          <a:xfrm>
            <a:off x="342900" y="1276708"/>
            <a:ext cx="8458200" cy="5212080"/>
          </a:xfrm>
        </p:spPr>
        <p:txBody>
          <a:bodyPr/>
          <a:lstStyle/>
          <a:p>
            <a:pPr>
              <a:spcBef>
                <a:spcPts val="800"/>
              </a:spcBef>
            </a:pPr>
            <a:r>
              <a:rPr lang="en-US" dirty="0"/>
              <a:t>Which perspective best describes the way you learned proper social behavior? Were social norms socialized and internalized (functionalist), imposed by powerful authority figures (conflict), or learned from observing others (interactionist)? Provide examples.</a:t>
            </a:r>
          </a:p>
        </p:txBody>
      </p:sp>
    </p:spTree>
    <p:extLst>
      <p:ext uri="{BB962C8B-B14F-4D97-AF65-F5344CB8AC3E}">
        <p14:creationId xmlns:p14="http://schemas.microsoft.com/office/powerpoint/2010/main" val="488771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dirty="0"/>
              <a:t>End of Main Content</a:t>
            </a:r>
            <a:endParaRPr lang="en-IN" dirty="0"/>
          </a:p>
        </p:txBody>
      </p:sp>
      <p:sp>
        <p:nvSpPr>
          <p:cNvPr id="3" name="Footer Placeholder 2"/>
          <p:cNvSpPr>
            <a:spLocks noGrp="1"/>
          </p:cNvSpPr>
          <p:nvPr>
            <p:ph type="ftr" sz="quarter" idx="10"/>
          </p:nvPr>
        </p:nvSpPr>
        <p:spPr/>
        <p:txBody>
          <a:bodyPr/>
          <a:lstStyle/>
          <a:p>
            <a:pPr defTabSz="457200">
              <a:spcBef>
                <a:spcPct val="20000"/>
              </a:spcBef>
              <a:defRPr/>
            </a:pPr>
            <a:r>
              <a:rPr lang="en-US" dirty="0"/>
              <a:t>© 2020 McGraw Hill. All rights reserved. Authorized only for instructor use in the classroom.</a:t>
            </a:r>
          </a:p>
          <a:p>
            <a:pPr defTabSz="457200">
              <a:spcBef>
                <a:spcPct val="20000"/>
              </a:spcBef>
              <a:defRPr/>
            </a:pPr>
            <a:r>
              <a:rPr lang="en-US" dirty="0"/>
              <a:t>No reproduction or further distribution permitted without the prior written consent of McGraw Hill.</a:t>
            </a:r>
          </a:p>
        </p:txBody>
      </p:sp>
    </p:spTree>
    <p:extLst>
      <p:ext uri="{BB962C8B-B14F-4D97-AF65-F5344CB8AC3E}">
        <p14:creationId xmlns:p14="http://schemas.microsoft.com/office/powerpoint/2010/main" val="1501891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Content: Text Alternatives for Images</a:t>
            </a:r>
          </a:p>
        </p:txBody>
      </p:sp>
    </p:spTree>
    <p:extLst>
      <p:ext uri="{BB962C8B-B14F-4D97-AF65-F5344CB8AC3E}">
        <p14:creationId xmlns:p14="http://schemas.microsoft.com/office/powerpoint/2010/main" val="22922854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Informal and Formal Social Control: Binge Drinking on Campus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p>
        </p:txBody>
      </p:sp>
      <p:sp>
        <p:nvSpPr>
          <p:cNvPr id="4" name="Content Placeholder 3"/>
          <p:cNvSpPr>
            <a:spLocks noGrp="1"/>
          </p:cNvSpPr>
          <p:nvPr>
            <p:ph sz="quarter" idx="11"/>
          </p:nvPr>
        </p:nvSpPr>
        <p:spPr>
          <a:xfrm>
            <a:off x="342900" y="1371601"/>
            <a:ext cx="8686800" cy="4876800"/>
          </a:xfrm>
        </p:spPr>
        <p:txBody>
          <a:bodyPr/>
          <a:lstStyle/>
          <a:p>
            <a:r>
              <a:rPr lang="en-US" dirty="0"/>
              <a:t>The mug depicts percentage of binge drinking on campus by full-time college students belonging to various age groups. The illustration infers the data in the following format: age group, percentage of binge drinking. At age 18, 23.0 percent; at age 19, 29.9 percent; at age 20, 31.2 percent; at age 21, 47.4 percent; and at age 22, 46.1 percent.</a:t>
            </a:r>
            <a:endParaRPr lang="en-IN" dirty="0"/>
          </a:p>
          <a:p>
            <a:r>
              <a:rPr lang="en-US" dirty="0"/>
              <a:t>The graph for sex represents that 36 percent of male and 34 percent of female were indulged in binge drinking. The data is approximated. </a:t>
            </a:r>
            <a:endParaRPr lang="en-IN" dirty="0"/>
          </a:p>
          <a:p>
            <a:r>
              <a:rPr lang="en-US" dirty="0"/>
              <a:t>The graph for race/ethnicity represents that 43 percent of Whites, 24 percent of Blacks, 17 percent of Asians, and 27 percent of Hispanics were indulged in binge drinking. The data is approximated.</a:t>
            </a:r>
            <a:endParaRPr lang="en-IN"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1635173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Law and Society: U.S. Incarceration Rates, 1910–2017 -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p>
        </p:txBody>
      </p:sp>
      <p:sp>
        <p:nvSpPr>
          <p:cNvPr id="4" name="Content Placeholder 3"/>
          <p:cNvSpPr>
            <a:spLocks noGrp="1"/>
          </p:cNvSpPr>
          <p:nvPr>
            <p:ph sz="quarter" idx="11"/>
          </p:nvPr>
        </p:nvSpPr>
        <p:spPr>
          <a:xfrm>
            <a:off x="342900" y="1371601"/>
            <a:ext cx="8686800" cy="4876800"/>
          </a:xfrm>
        </p:spPr>
        <p:txBody>
          <a:bodyPr/>
          <a:lstStyle/>
          <a:p>
            <a:r>
              <a:rPr lang="en-US" dirty="0"/>
              <a:t>The horizontal axis represents the years from 1910 to 2017, with a 10 months interval till 2010 followed by 2017. The vertical axis represents incarceration rate, per 100,000. The graph infers the data in the following format: year, incarceration rate. 1910, 121.8; 1920, 103.8; 1930, 146; 1940, 206; 1950, 166.9; 1960, 185.6; 1970, 166.3; 1980, 209.4; 1990, 461; 2000, 691; 2010, 730; 2014, 690; and 2017, 670. The graph is inscribed on a photograph of a two hands holding the jail bars. </a:t>
            </a:r>
            <a:endParaRPr lang="en-IN"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3024681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Official Crime Reports: FBI </a:t>
            </a:r>
            <a:r>
              <a:rPr lang="en-US" i="1" dirty="0"/>
              <a:t>Uniform Crime Reports </a:t>
            </a:r>
            <a:r>
              <a:rPr lang="en-US" dirty="0"/>
              <a:t>Data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p>
        </p:txBody>
      </p:sp>
      <p:sp>
        <p:nvSpPr>
          <p:cNvPr id="4" name="Content Placeholder 3"/>
          <p:cNvSpPr>
            <a:spLocks noGrp="1"/>
          </p:cNvSpPr>
          <p:nvPr>
            <p:ph sz="quarter" idx="11"/>
          </p:nvPr>
        </p:nvSpPr>
        <p:spPr>
          <a:xfrm>
            <a:off x="342900" y="1371601"/>
            <a:ext cx="8686800" cy="4876800"/>
          </a:xfrm>
        </p:spPr>
        <p:txBody>
          <a:bodyPr/>
          <a:lstStyle/>
          <a:p>
            <a:r>
              <a:rPr lang="en-US" sz="1400" dirty="0"/>
              <a:t>The report infers the following data for violent crimes. The number of murders reported in 2017 was 17,284 and its rate per 100,000 inhabitants was 5.3. Since 2018, there was a decreased of 2.0 percent in the murder rates and the clearance rate summed to 62 percent. The number of forcible rapes reported in 2017 was 99,856 and its rate per 100,000 inhabitants was 30.7. Since 2018, there was an increase of 2.7 percent in the forcible rape rates and the clearance rate summed to 35 percent. The number of robberies reported in 2017 was 319,356 and its rate per 100,000 inhabitants was 98.0. Since 2018, there was a decreased of 32.8 percent in the robbery rates and the clearance rate summed to 62 percent. The number of aggravated assaults reported in 2017 was 810,825 and its rate per 100,000 inhabitants was 248.9. Since 2018, there was a decreased of 10.3 percent in the aggravated assault rates and the clearance rate summed to 53 percent. The total number of offenses reported in 2017 was 1,247,321and its rate per 100,000 inhabitants was 382.9. Since 2018, there was a decreased of 10.6 percent in the total number of offense rates and the clearance rate summed to 46 percent. </a:t>
            </a:r>
            <a:endParaRPr lang="en-IN" sz="1400" dirty="0"/>
          </a:p>
          <a:p>
            <a:r>
              <a:rPr lang="en-US" sz="1400" dirty="0"/>
              <a:t>The report infers the following data for property crimes. The number of burglaries reported in 2017 was 1,401,840 and its rate per 100,000 inhabitants was 430.4. Since 2018, there was a decreased of 41.3 percent in the burglary rates and the clearance rate summed to 14 percent. The number of larceny-thefts reported in 2017 was 5,519,107 and its rate per 100,000 inhabitants was 1,694. Since 2018, there was a decreased of 21.8 percent in the larceny-theft rates and the clearance rate summed to 19 percent. The number of motor vehicle thefts reported in 2017 was 773,139 and its rate per 100,000 inhabitants was 237.3. Since 2008, there was an increase of 7.3 percent in the motor vehicle theft rates and the clearance rate summed to 14 percent. The total number of property crimes reported in 2017 was 7,694,086 and its rate per 100,000 inhabitants was 2,362.2. Since 2018, there was a decreased of 26.5 percent in the total number of property crime rates and the clearance rate summed to 18 percent. </a:t>
            </a:r>
            <a:endParaRPr lang="en-IN" sz="1400"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1050342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Official Crime Reports: Crimes Reported to Police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p>
        </p:txBody>
      </p:sp>
      <p:sp>
        <p:nvSpPr>
          <p:cNvPr id="4" name="Content Placeholder 3"/>
          <p:cNvSpPr>
            <a:spLocks noGrp="1"/>
          </p:cNvSpPr>
          <p:nvPr>
            <p:ph sz="quarter" idx="11"/>
          </p:nvPr>
        </p:nvSpPr>
        <p:spPr>
          <a:xfrm>
            <a:off x="342900" y="1371601"/>
            <a:ext cx="8686800" cy="4876800"/>
          </a:xfrm>
        </p:spPr>
        <p:txBody>
          <a:bodyPr/>
          <a:lstStyle/>
          <a:p>
            <a:r>
              <a:rPr lang="en-US" dirty="0"/>
              <a:t>The bar graph infers the data in the following format: crime, percentage reported to police. Larceny-theft, 30 percent; burglary, 49 percent; motor vehicle theft, 73 percent; total property crime, 35 percent; simple assault, 39 percent; rape/sexual assault, 23 percent; robbery, 57 percent; aggravated assault, 60 percent; and total violent crime, 44 percent.</a:t>
            </a:r>
            <a:endParaRPr lang="en-IN"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1584668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Conformity and Obedience</a:t>
            </a:r>
            <a:endParaRPr lang="en-IN" dirty="0"/>
          </a:p>
        </p:txBody>
      </p:sp>
      <p:sp>
        <p:nvSpPr>
          <p:cNvPr id="3" name="Content Placeholder 2"/>
          <p:cNvSpPr>
            <a:spLocks noGrp="1"/>
          </p:cNvSpPr>
          <p:nvPr>
            <p:ph sz="quarter" idx="11"/>
          </p:nvPr>
        </p:nvSpPr>
        <p:spPr/>
        <p:txBody>
          <a:bodyPr/>
          <a:lstStyle/>
          <a:p>
            <a:pPr>
              <a:spcBef>
                <a:spcPts val="1200"/>
              </a:spcBef>
            </a:pPr>
            <a:r>
              <a:rPr lang="en-US" altLang="en-US" b="1" dirty="0"/>
              <a:t>Conformity:</a:t>
            </a:r>
            <a:r>
              <a:rPr lang="en-US" altLang="en-US" dirty="0"/>
              <a:t> abiding by the norms of our peers even though they have no direct authority over us.</a:t>
            </a:r>
          </a:p>
          <a:p>
            <a:pPr>
              <a:spcBef>
                <a:spcPts val="1200"/>
              </a:spcBef>
            </a:pPr>
            <a:r>
              <a:rPr lang="en-US" altLang="en-US" b="1" dirty="0"/>
              <a:t>Obedience: </a:t>
            </a:r>
            <a:r>
              <a:rPr lang="en-US" altLang="en-US" dirty="0"/>
              <a:t>doing what a person in a position of authority over you says you should.</a:t>
            </a:r>
          </a:p>
          <a:p>
            <a:pPr>
              <a:spcBef>
                <a:spcPts val="1200"/>
              </a:spcBef>
            </a:pPr>
            <a:r>
              <a:rPr lang="en-US" altLang="en-US" dirty="0"/>
              <a:t>Social psychologist Stanley Milgram conducted a famous experiment to assess people’s willingness to obey even when asked to do something harmful.</a:t>
            </a:r>
          </a:p>
          <a:p>
            <a:pPr lvl="1">
              <a:spcBef>
                <a:spcPts val="1200"/>
              </a:spcBef>
            </a:pPr>
            <a:r>
              <a:rPr lang="en-US" altLang="en-US" dirty="0"/>
              <a:t>Concluded that we are willing to do things we would otherwise not do, including inflicting pain, when a person in a position of authority tells us to do so.</a:t>
            </a:r>
          </a:p>
        </p:txBody>
      </p:sp>
    </p:spTree>
    <p:extLst>
      <p:ext uri="{BB962C8B-B14F-4D97-AF65-F5344CB8AC3E}">
        <p14:creationId xmlns:p14="http://schemas.microsoft.com/office/powerpoint/2010/main" val="766410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Victimless Crimes: Marijuana Legalization, 1969–2018 -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a:xfrm>
            <a:off x="342900" y="1371601"/>
            <a:ext cx="8686800" cy="4876800"/>
          </a:xfrm>
        </p:spPr>
        <p:txBody>
          <a:bodyPr/>
          <a:lstStyle/>
          <a:p>
            <a:r>
              <a:rPr lang="en-US" dirty="0"/>
              <a:t>The horizontal axis represents 6 years from 1969 to 2018 with varying intervals. The vertical axis represents percentage and it ranges from 0 to 100, in increments of 10. The graph infers the data in the following format: year, percentage who said use of marijuana should be made legal, and percentage who said the use of marijuana should be made illegal. 1969, 12 percent, 84 percent; 1980, 24 percent, 73 percent; 1993, 17 percent, 78 percent; 2004, 32 percent, 61 percent; 2013, 53 percent, 45 percent; 2015, 57 percent, 37 percent; and 2018, 62 percent, 34 percent. </a:t>
            </a:r>
            <a:endParaRPr lang="en-IN"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3339774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Victimless Crimes: Marijuana Laws by State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hlinkClick r:id="rId3" action="ppaction://hlinksldjump"/>
            </a:endParaRPr>
          </a:p>
        </p:txBody>
      </p:sp>
      <p:sp>
        <p:nvSpPr>
          <p:cNvPr id="4" name="Content Placeholder 3"/>
          <p:cNvSpPr>
            <a:spLocks noGrp="1"/>
          </p:cNvSpPr>
          <p:nvPr>
            <p:ph sz="quarter" idx="11"/>
          </p:nvPr>
        </p:nvSpPr>
        <p:spPr>
          <a:xfrm>
            <a:off x="342900" y="1371601"/>
            <a:ext cx="8686800" cy="4876800"/>
          </a:xfrm>
        </p:spPr>
        <p:txBody>
          <a:bodyPr/>
          <a:lstStyle/>
          <a:p>
            <a:r>
              <a:rPr lang="en-US" dirty="0"/>
              <a:t>33 states have legalized the possession and use of marijuana for medical purposes. 10 states and the District of Columbia have legalized marijuana for personal recreational use. The map infers the following data. The states which legalized the possession and use of marijuana for medical purposes are Washington, Oregon, California, Nevada, Colorado, Michigan, Vermont, Maine, Massachusetts, Washington D.C., and Alaska. The states which legalized marijuana for personal recreational use are Montana, North Dakota, Minnesota, Illinois, Missouri, Arkansas, Oklahoma, Arkansas, Louisiana, New Mexico, Arizona, Ohio, Pennsylvania, New York, New Hampshire, Rhode Island, Connecticut, New Jersey, Delaware, Maryland, West Virginia, Florida, and Hawaii. </a:t>
            </a:r>
            <a:endParaRPr lang="en-IN"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2330496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International Incarceration Rates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hlinkClick r:id="rId3" action="ppaction://hlinksldjump"/>
            </a:endParaRPr>
          </a:p>
        </p:txBody>
      </p:sp>
      <p:sp>
        <p:nvSpPr>
          <p:cNvPr id="4" name="Content Placeholder 3"/>
          <p:cNvSpPr>
            <a:spLocks noGrp="1"/>
          </p:cNvSpPr>
          <p:nvPr>
            <p:ph sz="quarter" idx="11"/>
          </p:nvPr>
        </p:nvSpPr>
        <p:spPr>
          <a:xfrm>
            <a:off x="342900" y="1371601"/>
            <a:ext cx="8686800" cy="4876800"/>
          </a:xfrm>
        </p:spPr>
        <p:txBody>
          <a:bodyPr/>
          <a:lstStyle/>
          <a:p>
            <a:r>
              <a:rPr lang="en-US" dirty="0"/>
              <a:t>The chart infers the data in the following format: country, international incarceration rates (prison population rates per 100,000 of the national population), and rank out of 222 nations. India, 33, 213; Japan, 41, 208; Sweden, 59, 191; Kenya, 108, 144; Canada, 114, 138; China, 118, 134; England and Wales, 141, 110; Mexico, 164, 97; Israel, 236, 50; South Africa, 280, 40; Russian Federation, 397, 16; El Salvador, 604, 2; and United States, 655, 1. An accompanying photo is of a prisoner facing backward, with his hands secured by the handcuffs. </a:t>
            </a:r>
            <a:endParaRPr lang="en-IN"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1618590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International Gun Homicide Rates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hlinkClick r:id="rId3" action="ppaction://hlinksldjump"/>
            </a:endParaRPr>
          </a:p>
        </p:txBody>
      </p:sp>
      <p:sp>
        <p:nvSpPr>
          <p:cNvPr id="4" name="Content Placeholder 3"/>
          <p:cNvSpPr>
            <a:spLocks noGrp="1"/>
          </p:cNvSpPr>
          <p:nvPr>
            <p:ph sz="quarter" idx="11"/>
          </p:nvPr>
        </p:nvSpPr>
        <p:spPr>
          <a:xfrm>
            <a:off x="342900" y="1371601"/>
            <a:ext cx="8686800" cy="4876800"/>
          </a:xfrm>
        </p:spPr>
        <p:txBody>
          <a:bodyPr/>
          <a:lstStyle/>
          <a:p>
            <a:r>
              <a:rPr lang="en-US" dirty="0"/>
              <a:t>The horizontal axis lists 12 different countries and the vertical axis represents the percentage of homicides committed using firearms and it ranges from 0 to 100, in increments of 10. The graph infers the data in the following format: country, percentage of homicides committed using firearms. Colombia, 77 percent; Jamaica, 70 percent; Egypt, 68 percent; United States, 60 percent; Mexico, 57 percent; Canada, 29 percent; Australia, 17 percent; Spain, 14 percent; Austria, 10 percent; India, 7 percent; United Kingdom, 7 percent; and Romania, 2 percent. </a:t>
            </a:r>
            <a:endParaRPr lang="en-IN"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987791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Functions of Crime and Deviance: Merton’s Typology </a:t>
            </a:r>
            <a:br>
              <a:rPr lang="en-US" altLang="en-US" dirty="0"/>
            </a:br>
            <a:r>
              <a:rPr lang="en-US" altLang="en-US" dirty="0"/>
              <a:t>of Deviance </a:t>
            </a:r>
            <a:r>
              <a:rPr lang="en-US" dirty="0"/>
              <a:t>-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hlinkClick r:id="rId3" action="ppaction://hlinksldjump"/>
            </a:endParaRPr>
          </a:p>
        </p:txBody>
      </p:sp>
      <p:sp>
        <p:nvSpPr>
          <p:cNvPr id="4" name="Content Placeholder 3"/>
          <p:cNvSpPr>
            <a:spLocks noGrp="1"/>
          </p:cNvSpPr>
          <p:nvPr>
            <p:ph sz="quarter" idx="11"/>
          </p:nvPr>
        </p:nvSpPr>
        <p:spPr>
          <a:xfrm>
            <a:off x="342900" y="1371601"/>
            <a:ext cx="8686800" cy="4876800"/>
          </a:xfrm>
        </p:spPr>
        <p:txBody>
          <a:bodyPr/>
          <a:lstStyle/>
          <a:p>
            <a:r>
              <a:rPr lang="en-US" dirty="0"/>
              <a:t>Conformist accepts the cultural goals and means of attaining those goals.</a:t>
            </a:r>
            <a:endParaRPr lang="en-IN" dirty="0"/>
          </a:p>
          <a:p>
            <a:r>
              <a:rPr lang="en-US" dirty="0"/>
              <a:t>Innovator accepts cultural goals but rejects the means of attaining those goals. </a:t>
            </a:r>
            <a:endParaRPr lang="en-IN" dirty="0"/>
          </a:p>
          <a:p>
            <a:r>
              <a:rPr lang="en-US" dirty="0"/>
              <a:t>Ritualist rejects the cultural goals but accepts the means for achieving the goals.</a:t>
            </a:r>
            <a:endParaRPr lang="en-IN" dirty="0"/>
          </a:p>
          <a:p>
            <a:r>
              <a:rPr lang="en-US" dirty="0" err="1"/>
              <a:t>Retreatist</a:t>
            </a:r>
            <a:r>
              <a:rPr lang="en-US" dirty="0"/>
              <a:t> rejects both the cultural goals and the means of achieving those goals.</a:t>
            </a:r>
            <a:endParaRPr lang="en-IN" dirty="0"/>
          </a:p>
          <a:p>
            <a:r>
              <a:rPr lang="en-US" dirty="0"/>
              <a:t>Rebellion rejects both the cultural goals and the means of achieving them but attempts to replace both elements with new goals and means.</a:t>
            </a:r>
            <a:endParaRPr lang="en-IN"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4682424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Conflict, Power, and Criminality: Executions by State since 1976 </a:t>
            </a:r>
            <a:r>
              <a:rPr lang="en-US" dirty="0"/>
              <a:t>-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a:xfrm>
            <a:off x="342900" y="1371601"/>
            <a:ext cx="8686800" cy="4876800"/>
          </a:xfrm>
        </p:spPr>
        <p:txBody>
          <a:bodyPr/>
          <a:lstStyle/>
          <a:p>
            <a:r>
              <a:rPr lang="en-US" dirty="0"/>
              <a:t>The map infers the following data. No death penalty: Alaska, Hawaii North Dakota, Minnesota, Wisconsin, Iowa, West Virginia, New York, Vermont, Maine, Massachusetts, Rhode Island, and New Jersey. </a:t>
            </a:r>
            <a:endParaRPr lang="en-IN" dirty="0"/>
          </a:p>
          <a:p>
            <a:r>
              <a:rPr lang="en-US" dirty="0"/>
              <a:t>0 executions: Kansas, Kentucky, and New Hampshire. </a:t>
            </a:r>
            <a:endParaRPr lang="en-IN" dirty="0"/>
          </a:p>
          <a:p>
            <a:r>
              <a:rPr lang="en-US" dirty="0"/>
              <a:t>1-5: Washington, Oregon, Idaho, Montana, Wyoming, Colorado, New Mexico, South Dakota, Nebraska, Kentucky, Pennsylvania, Connecticut, Maryland, and Washington D.C. </a:t>
            </a:r>
            <a:endParaRPr lang="en-IN" dirty="0"/>
          </a:p>
          <a:p>
            <a:r>
              <a:rPr lang="en-US" dirty="0"/>
              <a:t>6-10: Utah and Tennessee.</a:t>
            </a:r>
            <a:endParaRPr lang="en-IN" dirty="0"/>
          </a:p>
          <a:p>
            <a:r>
              <a:rPr lang="en-US" dirty="0"/>
              <a:t>11-25: California, Nevada, Illinois, Indiana, Mississippi, and Delaware. </a:t>
            </a:r>
            <a:endParaRPr lang="en-IN" dirty="0"/>
          </a:p>
          <a:p>
            <a:r>
              <a:rPr lang="en-US" dirty="0"/>
              <a:t>26-50: Arkansas, Louisiana, North Carolina, and South Carolina.</a:t>
            </a:r>
            <a:endParaRPr lang="en-IN" dirty="0"/>
          </a:p>
          <a:p>
            <a:r>
              <a:rPr lang="en-US" dirty="0"/>
              <a:t>More than 50: Oklahoma, Texas, Missouri, Ohio, Virginia, Alabama, Georgia, and Florida,</a:t>
            </a:r>
            <a:endParaRPr lang="en-IN"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721448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itchFamily="34" charset="0"/>
                <a:cs typeface="Verdana" pitchFamily="34" charset="0"/>
              </a:rPr>
              <a:t>SOC VIEWS on </a:t>
            </a:r>
            <a:r>
              <a:rPr lang="en-US" altLang="en-US" dirty="0"/>
              <a:t>Deviance </a:t>
            </a:r>
            <a:r>
              <a:rPr lang="en-US" dirty="0"/>
              <a:t>-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hlinkClick r:id="rId3" action="ppaction://hlinksldjump"/>
            </a:endParaRPr>
          </a:p>
        </p:txBody>
      </p:sp>
      <p:sp>
        <p:nvSpPr>
          <p:cNvPr id="4" name="Content Placeholder 3"/>
          <p:cNvSpPr>
            <a:spLocks noGrp="1"/>
          </p:cNvSpPr>
          <p:nvPr>
            <p:ph sz="quarter" idx="11"/>
          </p:nvPr>
        </p:nvSpPr>
        <p:spPr>
          <a:xfrm>
            <a:off x="342900" y="1371601"/>
            <a:ext cx="8686800" cy="4876800"/>
          </a:xfrm>
        </p:spPr>
        <p:txBody>
          <a:bodyPr/>
          <a:lstStyle/>
          <a:p>
            <a:r>
              <a:rPr lang="en-US" sz="1600" dirty="0"/>
              <a:t>It consists of 3 views: Conflict view, functionalist view, and interactionist view. Conflict view: In diverse societies, the process of making laws generates conflicts over whose values should prevail. Individuals and groups with the greatest status and power generally define who or what is deviant in a society. The criminal justice system treats suspects differently based on their racial, ethnic, or class background, which leads to distrust in the criminal system. The key concepts of conflict view are power and differential justice. </a:t>
            </a:r>
            <a:endParaRPr lang="en-IN" sz="1600" dirty="0"/>
          </a:p>
          <a:p>
            <a:r>
              <a:rPr lang="en-US" sz="1600" dirty="0"/>
              <a:t>Functionalist view: Agents of society control aim to limit deviant social behavior by enforcing norms and providing negative sanctions for disobedience. Government exerts formal social control through its laws. Deviance can actually contribute to social stability by defining the limits of proper behavior and encouraging conformity to laws and rules. Social integration constrains deviant acts because a clear consensus and shared norms and values. The key concepts of functionalist view are conformity, obedience, law, and order. </a:t>
            </a:r>
            <a:endParaRPr lang="en-IN" sz="1600" dirty="0"/>
          </a:p>
          <a:p>
            <a:r>
              <a:rPr lang="en-US" sz="1600" dirty="0"/>
              <a:t>Interactionist view: People learn what is proper and improper behavior through their interactions with others—an idea known as cultural transmission. Informal social control is achieved through casual interactions—a smile, a raised eyebrow, ridicule—that prompt us to adjust our behavior. A breakdown in interpersonal social relationships in a local community can lead to increases in crime and deviance. The key concepts of interactionist view are labeling and cultural transmission. </a:t>
            </a:r>
            <a:endParaRPr lang="en-IN" sz="1600"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1096521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Informal and Formal Social Control</a:t>
            </a:r>
            <a:endParaRPr lang="en-IN" sz="1200" dirty="0"/>
          </a:p>
        </p:txBody>
      </p:sp>
      <p:sp>
        <p:nvSpPr>
          <p:cNvPr id="3" name="Content Placeholder 2"/>
          <p:cNvSpPr>
            <a:spLocks noGrp="1"/>
          </p:cNvSpPr>
          <p:nvPr>
            <p:ph sz="quarter" idx="11"/>
          </p:nvPr>
        </p:nvSpPr>
        <p:spPr/>
        <p:txBody>
          <a:bodyPr/>
          <a:lstStyle/>
          <a:p>
            <a:pPr>
              <a:spcBef>
                <a:spcPts val="1200"/>
              </a:spcBef>
            </a:pPr>
            <a:r>
              <a:rPr lang="en-US" altLang="en-US" b="1" dirty="0"/>
              <a:t>Informal social control: </a:t>
            </a:r>
            <a:r>
              <a:rPr lang="en-US" altLang="en-US" dirty="0"/>
              <a:t>the use of interpersonal cues through everyday interaction to enforce norms.</a:t>
            </a:r>
          </a:p>
          <a:p>
            <a:pPr lvl="1">
              <a:spcBef>
                <a:spcPts val="1200"/>
              </a:spcBef>
            </a:pPr>
            <a:r>
              <a:rPr lang="en-US" altLang="en-US" dirty="0"/>
              <a:t>Smiles, laughter, crossed arms, frowns, ridicule.</a:t>
            </a:r>
          </a:p>
          <a:p>
            <a:pPr>
              <a:spcBef>
                <a:spcPts val="1200"/>
              </a:spcBef>
            </a:pPr>
            <a:r>
              <a:rPr lang="en-US" altLang="en-US" b="1" dirty="0"/>
              <a:t>Formal social control:</a:t>
            </a:r>
            <a:r>
              <a:rPr lang="en-US" altLang="en-US" dirty="0"/>
              <a:t> the imposition of sanctions, whether positive or negative, by officially recognized authorities in order to enforce norms.</a:t>
            </a:r>
          </a:p>
          <a:p>
            <a:pPr>
              <a:spcBef>
                <a:spcPts val="1200"/>
              </a:spcBef>
            </a:pPr>
            <a:r>
              <a:rPr lang="en-US" altLang="en-US" dirty="0"/>
              <a:t>The interplay between formal and informal social control is complicated because we sometimes have to balance one source of control against another.</a:t>
            </a:r>
          </a:p>
        </p:txBody>
      </p:sp>
    </p:spTree>
    <p:extLst>
      <p:ext uri="{BB962C8B-B14F-4D97-AF65-F5344CB8AC3E}">
        <p14:creationId xmlns:p14="http://schemas.microsoft.com/office/powerpoint/2010/main" val="408641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Informal and Formal Social Control: Binge Drinking on Campus</a:t>
            </a:r>
          </a:p>
        </p:txBody>
      </p:sp>
      <p:pic>
        <p:nvPicPr>
          <p:cNvPr id="9" name="Picture 2" descr="Two bar graphs, one for sex and the other for race/ethnicity and a photograph of a mug of alcohol depicts percentage of binge drinking on campus. ">
            <a:extLst>
              <a:ext uri="{FF2B5EF4-FFF2-40B4-BE49-F238E27FC236}">
                <a16:creationId xmlns:a16="http://schemas.microsoft.com/office/drawing/2014/main" id="{E44216F8-FAC2-44AE-9993-6B2BA9CAA0D1}"/>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1464" r="-1464"/>
          <a:stretch/>
        </p:blipFill>
        <p:spPr>
          <a:xfrm>
            <a:off x="1724388" y="1196341"/>
            <a:ext cx="5290257" cy="3931920"/>
          </a:xfrm>
        </p:spPr>
      </p:pic>
      <p:sp>
        <p:nvSpPr>
          <p:cNvPr id="6" name="Content Placeholder 3"/>
          <p:cNvSpPr>
            <a:spLocks noGrp="1"/>
          </p:cNvSpPr>
          <p:nvPr>
            <p:ph sz="quarter" idx="14"/>
          </p:nvPr>
        </p:nvSpPr>
        <p:spPr>
          <a:xfrm>
            <a:off x="342900" y="5306787"/>
            <a:ext cx="8458200" cy="961491"/>
          </a:xfrm>
        </p:spPr>
        <p:txBody>
          <a:bodyPr/>
          <a:lstStyle/>
          <a:p>
            <a:r>
              <a:rPr lang="en-US" sz="1400" i="1" dirty="0"/>
              <a:t>Note:</a:t>
            </a:r>
            <a:r>
              <a:rPr lang="en-US" sz="1400" dirty="0"/>
              <a:t> Binge drinking was defined as drinking five drinks or more for men, or four drinks or more for women, on the same occasion at least once in the past 30 days. White, Black, and Asian categories do not include Hispanics. </a:t>
            </a:r>
            <a:br>
              <a:rPr lang="en-US" sz="1400" dirty="0"/>
            </a:br>
            <a:r>
              <a:rPr lang="en-US" sz="1400" i="1" dirty="0"/>
              <a:t>Source:</a:t>
            </a:r>
            <a:r>
              <a:rPr lang="en-US" sz="1400" dirty="0"/>
              <a:t> SAMHSA 2018. </a:t>
            </a:r>
            <a:r>
              <a:rPr lang="en-US" sz="1400" i="1" dirty="0"/>
              <a:t>Photo: </a:t>
            </a:r>
            <a:r>
              <a:rPr lang="en-US" sz="1400" dirty="0"/>
              <a:t>©Comstock/Jupiter Images</a:t>
            </a:r>
          </a:p>
        </p:txBody>
      </p:sp>
      <p:sp>
        <p:nvSpPr>
          <p:cNvPr id="7" name="Text Placeholder 4">
            <a:extLst>
              <a:ext uri="{FF2B5EF4-FFF2-40B4-BE49-F238E27FC236}">
                <a16:creationId xmlns:a16="http://schemas.microsoft.com/office/drawing/2014/main" id="{E118C1B9-B64F-4DAC-A4A6-44A7D63F0877}"/>
              </a:ext>
            </a:extLst>
          </p:cNvPr>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endParaRPr lang="en-US" dirty="0"/>
          </a:p>
        </p:txBody>
      </p:sp>
    </p:spTree>
    <p:extLst>
      <p:ext uri="{BB962C8B-B14F-4D97-AF65-F5344CB8AC3E}">
        <p14:creationId xmlns:p14="http://schemas.microsoft.com/office/powerpoint/2010/main" val="1954732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Law and Society</a:t>
            </a:r>
            <a:endParaRPr lang="en-US" sz="1200" dirty="0"/>
          </a:p>
        </p:txBody>
      </p:sp>
      <p:sp>
        <p:nvSpPr>
          <p:cNvPr id="4" name="Content Placeholder 2"/>
          <p:cNvSpPr>
            <a:spLocks noGrp="1"/>
          </p:cNvSpPr>
          <p:nvPr>
            <p:ph sz="quarter" idx="11"/>
          </p:nvPr>
        </p:nvSpPr>
        <p:spPr>
          <a:xfrm>
            <a:off x="342900" y="1276708"/>
            <a:ext cx="8458200" cy="5029200"/>
          </a:xfrm>
        </p:spPr>
        <p:txBody>
          <a:bodyPr/>
          <a:lstStyle/>
          <a:p>
            <a:pPr>
              <a:spcBef>
                <a:spcPts val="1200"/>
              </a:spcBef>
            </a:pPr>
            <a:r>
              <a:rPr lang="en-US" altLang="en-US" dirty="0"/>
              <a:t>Some norms are so important to a society that they are formalized into </a:t>
            </a:r>
            <a:r>
              <a:rPr lang="en-US" altLang="en-US" b="1" dirty="0"/>
              <a:t>laws</a:t>
            </a:r>
            <a:r>
              <a:rPr lang="en-US" altLang="en-US" dirty="0"/>
              <a:t>—formal norms enforced by the state.</a:t>
            </a:r>
          </a:p>
          <a:p>
            <a:pPr>
              <a:spcBef>
                <a:spcPts val="1200"/>
              </a:spcBef>
            </a:pPr>
            <a:r>
              <a:rPr lang="en-US" altLang="en-US" dirty="0"/>
              <a:t>Arresting, prosecuting, and convicting a person who breaks the law represents one of the most powerful means of formal social control available.</a:t>
            </a:r>
          </a:p>
          <a:p>
            <a:pPr>
              <a:spcBef>
                <a:spcPts val="1200"/>
              </a:spcBef>
            </a:pPr>
            <a:r>
              <a:rPr lang="en-US" altLang="en-US" dirty="0"/>
              <a:t>In diverse societies, the establishment of laws inevitably generates conflicts over whose values should prevail.</a:t>
            </a:r>
          </a:p>
          <a:p>
            <a:pPr lvl="1">
              <a:spcBef>
                <a:spcPts val="1200"/>
              </a:spcBef>
            </a:pPr>
            <a:r>
              <a:rPr lang="en-US" altLang="en-US" dirty="0"/>
              <a:t>Example: the “war on drugs.”</a:t>
            </a:r>
          </a:p>
        </p:txBody>
      </p:sp>
    </p:spTree>
    <p:extLst>
      <p:ext uri="{BB962C8B-B14F-4D97-AF65-F5344CB8AC3E}">
        <p14:creationId xmlns:p14="http://schemas.microsoft.com/office/powerpoint/2010/main" val="641715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Law and Society: U.S. Incarceration Rates, 1910–2017</a:t>
            </a:r>
          </a:p>
        </p:txBody>
      </p:sp>
      <p:pic>
        <p:nvPicPr>
          <p:cNvPr id="7" name="Picture 2" descr="A line graph represents the rates of incarceration in United States, 1910–2017. ">
            <a:extLst>
              <a:ext uri="{FF2B5EF4-FFF2-40B4-BE49-F238E27FC236}">
                <a16:creationId xmlns:a16="http://schemas.microsoft.com/office/drawing/2014/main" id="{263D5DC9-4984-4C53-BBB0-1EB464BB24F9}"/>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1551" r="-1551"/>
          <a:stretch/>
        </p:blipFill>
        <p:spPr>
          <a:xfrm>
            <a:off x="1505187" y="1086304"/>
            <a:ext cx="6133626" cy="4324986"/>
          </a:xfrm>
        </p:spPr>
      </p:pic>
      <p:sp>
        <p:nvSpPr>
          <p:cNvPr id="6" name="Content Placeholder 3"/>
          <p:cNvSpPr>
            <a:spLocks noGrp="1"/>
          </p:cNvSpPr>
          <p:nvPr>
            <p:ph sz="quarter" idx="14"/>
          </p:nvPr>
        </p:nvSpPr>
        <p:spPr>
          <a:xfrm>
            <a:off x="342900" y="5485644"/>
            <a:ext cx="8458200" cy="678611"/>
          </a:xfrm>
        </p:spPr>
        <p:txBody>
          <a:bodyPr/>
          <a:lstStyle/>
          <a:p>
            <a:pPr>
              <a:spcAft>
                <a:spcPts val="0"/>
              </a:spcAft>
            </a:pPr>
            <a:r>
              <a:rPr lang="en-US" sz="1400" i="1" dirty="0"/>
              <a:t>Note: </a:t>
            </a:r>
            <a:r>
              <a:rPr lang="en-US" sz="1400" dirty="0"/>
              <a:t>Incarceration rates represent the number of persons in prison or jail per 100,000 people in the U.S. population.</a:t>
            </a:r>
            <a:br>
              <a:rPr lang="en-US" sz="1400" dirty="0"/>
            </a:br>
            <a:r>
              <a:rPr lang="en-US" sz="1400" i="1" dirty="0"/>
              <a:t>Source: </a:t>
            </a:r>
            <a:r>
              <a:rPr lang="en-US" sz="1400" dirty="0"/>
              <a:t>Justice Policy Institute 2000:4. </a:t>
            </a:r>
            <a:r>
              <a:rPr lang="en-US" sz="1400" i="1" dirty="0"/>
              <a:t> Photo: </a:t>
            </a:r>
            <a:r>
              <a:rPr lang="en-US" sz="1400" dirty="0" err="1"/>
              <a:t>AZemdega</a:t>
            </a:r>
            <a:r>
              <a:rPr lang="en-US" sz="1400" dirty="0"/>
              <a:t>/E+/Getty Images</a:t>
            </a:r>
          </a:p>
        </p:txBody>
      </p:sp>
      <p:sp>
        <p:nvSpPr>
          <p:cNvPr id="8" name="Text Placeholder 4">
            <a:extLst>
              <a:ext uri="{FF2B5EF4-FFF2-40B4-BE49-F238E27FC236}">
                <a16:creationId xmlns:a16="http://schemas.microsoft.com/office/drawing/2014/main" id="{FF910FAF-1018-4708-BA6E-1B3BFA944659}"/>
              </a:ext>
            </a:extLst>
          </p:cNvPr>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endParaRPr lang="en-US" dirty="0"/>
          </a:p>
        </p:txBody>
      </p:sp>
    </p:spTree>
    <p:extLst>
      <p:ext uri="{BB962C8B-B14F-4D97-AF65-F5344CB8AC3E}">
        <p14:creationId xmlns:p14="http://schemas.microsoft.com/office/powerpoint/2010/main" val="148670941"/>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807402C1-F174-418D-9BA4-5CD14936CAC8}"/>
    </a:ext>
  </a:extLst>
</a:theme>
</file>

<file path=ppt/theme/theme2.xml><?xml version="1.0" encoding="utf-8"?>
<a:theme xmlns:a="http://schemas.openxmlformats.org/drawingml/2006/main" name="MainContent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9AE6DB3E-6497-4623-8691-2EE4CB4F7CA4}"/>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F2635052-3C18-4769-A013-9006CA8D461F}"/>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4F7C4758-EF78-4114-B0CD-C65931E31D6B}"/>
    </a:ext>
  </a:extLst>
</a:theme>
</file>

<file path=ppt/theme/theme5.xml><?xml version="1.0" encoding="utf-8"?>
<a:theme xmlns:a="http://schemas.openxmlformats.org/drawingml/2006/main" name="ImageDescriptionAppendix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FFB3B673-0FAC-4577-A063-A470808218D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7073</TotalTime>
  <Words>4795</Words>
  <Application>Microsoft Office PowerPoint</Application>
  <PresentationFormat>On-screen Show (4:3)</PresentationFormat>
  <Paragraphs>287</Paragraphs>
  <Slides>56</Slides>
  <Notes>0</Notes>
  <HiddenSlides>12</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56</vt:i4>
      </vt:variant>
    </vt:vector>
  </HeadingPairs>
  <TitlesOfParts>
    <vt:vector size="64" baseType="lpstr">
      <vt:lpstr>Arial</vt:lpstr>
      <vt:lpstr>Calibri</vt:lpstr>
      <vt:lpstr>Times New Roman</vt:lpstr>
      <vt:lpstr>Title Slides Master</vt:lpstr>
      <vt:lpstr>MainContentSlideMaster</vt:lpstr>
      <vt:lpstr>ClosingMaster</vt:lpstr>
      <vt:lpstr>DividerSlideMaster</vt:lpstr>
      <vt:lpstr>ImageDescriptionAppendixSlideMaster</vt:lpstr>
      <vt:lpstr>Chapter 6</vt:lpstr>
      <vt:lpstr>What’s to Come?</vt:lpstr>
      <vt:lpstr>As You Read</vt:lpstr>
      <vt:lpstr>Social Control</vt:lpstr>
      <vt:lpstr>Conformity and Obedience</vt:lpstr>
      <vt:lpstr>Informal and Formal Social Control</vt:lpstr>
      <vt:lpstr>Informal and Formal Social Control: Binge Drinking on Campus</vt:lpstr>
      <vt:lpstr>Law and Society</vt:lpstr>
      <vt:lpstr>Law and Society: U.S. Incarceration Rates, 1910–2017</vt:lpstr>
      <vt:lpstr>Deviance</vt:lpstr>
      <vt:lpstr>What Behavior Is Deviant?</vt:lpstr>
      <vt:lpstr>Deviance and Social Stigma</vt:lpstr>
      <vt:lpstr>5 Movies on Deviance</vt:lpstr>
      <vt:lpstr>Crime</vt:lpstr>
      <vt:lpstr>Official Crime Reports 1</vt:lpstr>
      <vt:lpstr>Official Crime Reports: FBI Uniform Crime Reports Data</vt:lpstr>
      <vt:lpstr>Official Crime Reports 2</vt:lpstr>
      <vt:lpstr>Official Crime Reports 3</vt:lpstr>
      <vt:lpstr>Official Crime Reports: Crimes Reported to Police</vt:lpstr>
      <vt:lpstr>White-Collar Crime</vt:lpstr>
      <vt:lpstr>Victimless Crimes</vt:lpstr>
      <vt:lpstr>Victimless Crimes: Marijuana Legalization, 1969–2018</vt:lpstr>
      <vt:lpstr>Victimless Crimes: Marijuana Laws by State</vt:lpstr>
      <vt:lpstr>Organized Crime</vt:lpstr>
      <vt:lpstr>International Crime 1</vt:lpstr>
      <vt:lpstr>International Crime 2</vt:lpstr>
      <vt:lpstr>International Incarceration Rates</vt:lpstr>
      <vt:lpstr>International Gun Homicide Rates</vt:lpstr>
      <vt:lpstr>5 Movies on Crime</vt:lpstr>
      <vt:lpstr>Sociological Perspectives on Crime and Deviance</vt:lpstr>
      <vt:lpstr>Functions of Crime and Deviance 1</vt:lpstr>
      <vt:lpstr>Functions of Crime and Deviance 2</vt:lpstr>
      <vt:lpstr>Functions of Crime and Deviance: Merton’s Typology  of Deviance</vt:lpstr>
      <vt:lpstr>Functions of Crime and Deviance 3</vt:lpstr>
      <vt:lpstr>Interpersonal Interaction and Defining Deviance 1</vt:lpstr>
      <vt:lpstr>Interpersonal Interaction and Defining Deviance 2</vt:lpstr>
      <vt:lpstr>Interpersonal Interaction and Defining Deviance 3</vt:lpstr>
      <vt:lpstr>Conflict, Power, and Criminality 1</vt:lpstr>
      <vt:lpstr>Conflict, Power, and Criminality: Executions by State since 1976</vt:lpstr>
      <vt:lpstr>Conflict, Power, and Criminality 2</vt:lpstr>
      <vt:lpstr>SOC VIEWS on Deviance</vt:lpstr>
      <vt:lpstr>Make the Connection 1</vt:lpstr>
      <vt:lpstr>Make the Connection 2</vt:lpstr>
      <vt:lpstr>End of Main Content</vt:lpstr>
      <vt:lpstr>Accessibility Content: Text Alternatives for Images</vt:lpstr>
      <vt:lpstr>Informal and Formal Social Control: Binge Drinking on Campus - Text Alternative</vt:lpstr>
      <vt:lpstr>Law and Society: U.S. Incarceration Rates, 1910–2017 - Text Alternative</vt:lpstr>
      <vt:lpstr>Official Crime Reports: FBI Uniform Crime Reports Data - Text Alternative</vt:lpstr>
      <vt:lpstr>Official Crime Reports: Crimes Reported to Police - Text Alternative</vt:lpstr>
      <vt:lpstr>Victimless Crimes: Marijuana Legalization, 1969–2018 - Text Alternative</vt:lpstr>
      <vt:lpstr>Victimless Crimes: Marijuana Laws by State - Text Alternative</vt:lpstr>
      <vt:lpstr>International Incarceration Rates - Text Alternative</vt:lpstr>
      <vt:lpstr>International Gun Homicide Rates - Text Alternative</vt:lpstr>
      <vt:lpstr>Functions of Crime and Deviance: Merton’s Typology  of Deviance - Text Alternative</vt:lpstr>
      <vt:lpstr>Conflict, Power, and Criminality: Executions by State since 1976 - Text Alternative</vt:lpstr>
      <vt:lpstr>SOC VIEWS on Deviance - Text Alternative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of Four Title Slide Options</dc:title>
  <dc:creator>Prasanna kumar. Tripathy</dc:creator>
  <cp:keywords>PPT</cp:keywords>
  <cp:lastModifiedBy>Kaazmi Mansour</cp:lastModifiedBy>
  <cp:revision>1716</cp:revision>
  <dcterms:created xsi:type="dcterms:W3CDTF">2019-06-07T08:28:38Z</dcterms:created>
  <dcterms:modified xsi:type="dcterms:W3CDTF">2020-09-06T19:58:00Z</dcterms:modified>
</cp:coreProperties>
</file>